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0" r:id="rId2"/>
    <p:sldId id="258" r:id="rId3"/>
    <p:sldId id="263" r:id="rId4"/>
    <p:sldId id="268" r:id="rId5"/>
    <p:sldId id="322" r:id="rId6"/>
    <p:sldId id="324" r:id="rId7"/>
    <p:sldId id="323" r:id="rId8"/>
    <p:sldId id="345" r:id="rId9"/>
    <p:sldId id="326" r:id="rId10"/>
    <p:sldId id="346" r:id="rId11"/>
    <p:sldId id="347" r:id="rId12"/>
    <p:sldId id="327" r:id="rId13"/>
    <p:sldId id="325" r:id="rId14"/>
    <p:sldId id="341" r:id="rId15"/>
    <p:sldId id="342" r:id="rId16"/>
    <p:sldId id="343" r:id="rId17"/>
    <p:sldId id="329" r:id="rId18"/>
    <p:sldId id="328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0" r:id="rId27"/>
    <p:sldId id="338" r:id="rId28"/>
    <p:sldId id="348" r:id="rId29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FF3300"/>
    <a:srgbClr val="FF9900"/>
    <a:srgbClr val="008000"/>
    <a:srgbClr val="FFFF66"/>
    <a:srgbClr val="660066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 varScale="1">
        <p:scale>
          <a:sx n="83" d="100"/>
          <a:sy n="83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63CF9-F7C9-4B29-9D77-688D20C944AC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1E727-29DC-4EB9-BACF-05CAA70B0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3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90833-AE8F-4CF3-9B23-F47BC189AB1A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84224-94E6-43EC-8352-D739AB7F9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6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3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5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1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62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60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1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9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09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2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35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06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75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46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95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27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82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74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3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7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2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7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4224-94E6-43EC-8352-D739AB7F91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87E3-2DBD-484E-BB3A-85899FCCDB10}" type="datetimeFigureOut">
              <a:rPr lang="ru-RU" smtClean="0"/>
              <a:t>чт 06.03.25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1BDE-F874-49A8-9E5A-9A623D4B8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0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portal.gov.ua/vstupni-na-bakalavrat-202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5517232"/>
            <a:ext cx="5040561" cy="1143000"/>
          </a:xfrm>
        </p:spPr>
        <p:txBody>
          <a:bodyPr>
            <a:normAutofit/>
          </a:bodyPr>
          <a:lstStyle/>
          <a:p>
            <a:pPr algn="l"/>
            <a:r>
              <a:rPr lang="uk-UA" sz="26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Заступник начальника ліцею </a:t>
            </a:r>
            <a:br>
              <a:rPr lang="uk-UA" sz="26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6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 навчальної роботи Кучер Н.Г.</a:t>
            </a:r>
            <a:endParaRPr lang="ru-RU" sz="26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31840" y="1340768"/>
            <a:ext cx="6019305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Про </a:t>
            </a: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особливості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проведення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зовнішніх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освітніх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оцінювань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у 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2025 </a:t>
            </a:r>
            <a:r>
              <a:rPr lang="ru-RU" sz="4000" b="1" dirty="0" err="1" smtClean="0">
                <a:solidFill>
                  <a:srgbClr val="002060"/>
                </a:solidFill>
                <a:latin typeface="+mj-lt"/>
              </a:rPr>
              <a:t>році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65107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5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3904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ПРЕДМЕТИ, ЗАВДАННЯ 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2831" t="22869" r="23811" b="5154"/>
          <a:stretch/>
        </p:blipFill>
        <p:spPr bwMode="auto">
          <a:xfrm>
            <a:off x="0" y="578297"/>
            <a:ext cx="9144000" cy="6279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05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3904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ПРЕДМЕТИ, ЗАВДАННЯ 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3083" t="16629" r="23436" b="12105"/>
          <a:stretch/>
        </p:blipFill>
        <p:spPr bwMode="auto">
          <a:xfrm>
            <a:off x="107504" y="836712"/>
            <a:ext cx="8928992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37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4 </a:t>
            </a:r>
            <a:r>
              <a:rPr lang="en-US" sz="2400" b="1" dirty="0" err="1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тести</a:t>
            </a:r>
            <a:r>
              <a:rPr lang="en-US" sz="2400" b="1" dirty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 в 1 </a:t>
            </a:r>
            <a:r>
              <a:rPr lang="en-US" sz="2400" b="1" dirty="0" err="1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день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7632848" cy="44319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 хвилин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предметний тест = 1 година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тести (120 хв.) -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 мова + математика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перерва (20 хв.)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тести (120 хв.)-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України + предмет на вибір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44988"/>
            <a:ext cx="8784976" cy="52191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 учасників НМТ припиняється: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198438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0" algn="l"/>
                <a:tab pos="985838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ТЕЦ - за 10 хвилин до початку тестування НМТ;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198438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0" algn="l"/>
                <a:tab pos="985838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аудиторій - після початку тестування або етапу тестування (якщо тестування проводиться в кілька етапів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360363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 НМТ для допуску до ТЕЦ має пред'явити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документ,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посвідчує особу, та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Сертифікат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60363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час виконання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 НМТ має право з дозволу старшого інструктора вийти з аудиторії.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учасник НМТ провів за межами аудиторії, не додається йому до часу, відведеного для виконання сертифікаційної роботи.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363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Одночасний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вихід кількох учасників НМТ з однієї аудиторії до завершення ними виконання завдань заборонено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ІНФОРМАЦІЯ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10055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ІНФОРМАЦІЯ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2955" t="18384" r="24316" b="11437"/>
          <a:stretch/>
        </p:blipFill>
        <p:spPr bwMode="auto">
          <a:xfrm>
            <a:off x="143780" y="650305"/>
            <a:ext cx="878497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83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ІНФОРМАЦІЯ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23335" t="13901" r="23675" b="14341"/>
          <a:stretch/>
        </p:blipFill>
        <p:spPr bwMode="auto">
          <a:xfrm>
            <a:off x="0" y="650304"/>
            <a:ext cx="9144000" cy="6091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7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ІНФОРМАЦІЯ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22834" t="19282" r="23673" b="10306"/>
          <a:stretch/>
        </p:blipFill>
        <p:spPr bwMode="auto">
          <a:xfrm>
            <a:off x="0" y="650305"/>
            <a:ext cx="9144000" cy="6207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0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78297"/>
            <a:ext cx="9036496" cy="6094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завершення виконання всіх завдань НМТ кожен учасник </a:t>
            </a: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отримає 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 про кількість набраних ним / нею тестових балів за кожний блок. </a:t>
            </a:r>
            <a:endParaRPr lang="uk-UA" sz="2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363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конкурсного відбору використовуватимуться результати з кожного предмета, переведені в шкалу </a:t>
            </a:r>
            <a:r>
              <a:rPr lang="uk-UA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100–200 балів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Таблиці переведення балів у шкалу 100–200 </a:t>
            </a: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 України 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затвердить </a:t>
            </a: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завчасно.</a:t>
            </a:r>
          </a:p>
          <a:p>
            <a:pPr indent="360363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Отже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одразу після тестування </a:t>
            </a: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 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знатиме не тільки кількість набраних ним / нею тестових балів, а й зможе зорієнтуватися в тому, якими є </a:t>
            </a: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вступу. </a:t>
            </a:r>
            <a:endParaRPr lang="uk-UA" sz="2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363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 спеціальностей буде встановлено коефіцієнти до результатів за кожний блок НМТ. Інформація про значення цих коефіцієнтів міститиметься в Порядку прийому на навчання для здобуття вищої освіти у 2025 році</a:t>
            </a: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363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 про результати основних сесій НМТ за шкалою 100–200 балів буде розміщено в персональних кабінетах учасників </a:t>
            </a:r>
            <a:r>
              <a:rPr lang="uk-UA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4 липня</a:t>
            </a:r>
            <a:r>
              <a:rPr lang="uk-UA" sz="2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363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 про результати додаткових сесій НМТ </a:t>
            </a:r>
            <a:r>
              <a:rPr lang="uk-UA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uk-UA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липня</a:t>
            </a:r>
            <a:r>
              <a:rPr lang="uk-UA" sz="2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2145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РЕЗУЛЬТАТИ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7464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9516" t="16143" r="11434" b="4912"/>
          <a:stretch/>
        </p:blipFill>
        <p:spPr bwMode="auto">
          <a:xfrm>
            <a:off x="0" y="0"/>
            <a:ext cx="9144000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90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9770" t="14065" r="20670" b="6280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09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08" y="0"/>
            <a:ext cx="93076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5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0180" t="12555" r="20783" b="134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2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9422" t="13677" r="20282" b="67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26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9548" t="12556" r="20914" b="114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55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9549" t="14798" r="20659" b="6045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1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2326" t="17040" r="23425" b="100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95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2455" t="13453" r="23674" b="150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35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2455" t="15022" r="23548" b="1299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7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7475" t="19788" r="18869" b="1616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62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7183" t="29933" r="18470" b="78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1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48" y="0"/>
            <a:ext cx="92281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6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204448" cy="72007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ОСНОВНІ</a:t>
            </a:r>
            <a:r>
              <a:rPr lang="ru-RU" sz="3200" dirty="0" smtClean="0"/>
              <a:t> </a:t>
            </a:r>
            <a:r>
              <a:rPr lang="ru-RU" sz="3200" b="1" dirty="0" smtClean="0"/>
              <a:t>НОРМАТИВНІ </a:t>
            </a:r>
            <a:r>
              <a:rPr lang="ru-RU" sz="3200" b="1" dirty="0"/>
              <a:t>ДОКУМЕНТИ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445" y="764704"/>
            <a:ext cx="8856984" cy="5213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ЗАКОН УКРАЇНИ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29.10.2024 №4034-IX «Про внесення змін до деяких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 України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підсумкової атестації та вступної кампанії 2025 року»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НАКАЗ</a:t>
            </a:r>
            <a:r>
              <a:rPr lang="uk-UA" sz="2400" dirty="0" smtClean="0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И</a:t>
            </a:r>
            <a:r>
              <a:rPr lang="en-US" sz="2400" dirty="0" smtClean="0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r>
              <a:rPr lang="en-US" sz="2400" dirty="0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МІНІСТЕРСТВА ОСВІТИ І НАУКИ УКРАЇНИ </a:t>
            </a:r>
            <a:r>
              <a:rPr lang="uk-UA" sz="2400" dirty="0" smtClean="0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endParaRPr lang="uk-UA" sz="2400" u="sng" dirty="0" smtClean="0">
              <a:solidFill>
                <a:srgbClr val="243861"/>
              </a:solidFill>
              <a:latin typeface="Times New Roman" panose="02020603050405020304" pitchFamily="18" charset="0"/>
              <a:ea typeface="Anton"/>
              <a:cs typeface="Times New Roman" panose="02020603050405020304" pitchFamily="18" charset="0"/>
              <a:sym typeface="Anton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30.12.2024 №1806 «Про організацію та проведення у 2025 році національного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тесту»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19.11.2024 №1629 «Деякі питання проведення у 2025 році національного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від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21.12.2023 № 1547 «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Про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затвердження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Порядку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проведення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національного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мультипредметного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тесту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»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nton"/>
              <a:cs typeface="Times New Roman" panose="02020603050405020304" pitchFamily="18" charset="0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39791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2148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РЕЄСТРАЦІЯ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166" y="722313"/>
            <a:ext cx="873231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u="sng" dirty="0" err="1" smtClean="0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  <a:hlinkClick r:id="rId3" tooltip="https://testportal.gov.ua/vstupni-na-bakalavrat-2025/"/>
              </a:rPr>
              <a:t>Український</a:t>
            </a:r>
            <a:r>
              <a:rPr lang="en-US" sz="2400" u="sng" dirty="0" smtClean="0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  <a:hlinkClick r:id="rId3" tooltip="https://testportal.gov.ua/vstupni-na-bakalavrat-2025/"/>
              </a:rPr>
              <a:t> </a:t>
            </a:r>
            <a:r>
              <a:rPr lang="en-US" sz="2400" u="sng" dirty="0" err="1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  <a:hlinkClick r:id="rId3" tooltip="https://testportal.gov.ua/vstupni-na-bakalavrat-2025/"/>
              </a:rPr>
              <a:t>центр</a:t>
            </a:r>
            <a:r>
              <a:rPr lang="en-US" sz="2400" u="sng" dirty="0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  <a:hlinkClick r:id="rId3" tooltip="https://testportal.gov.ua/vstupni-na-bakalavrat-2025/"/>
              </a:rPr>
              <a:t> </a:t>
            </a:r>
            <a:r>
              <a:rPr lang="en-US" sz="2400" u="sng" dirty="0" err="1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  <a:hlinkClick r:id="rId3" tooltip="https://testportal.gov.ua/vstupni-na-bakalavrat-2025/"/>
              </a:rPr>
              <a:t>оцінювання</a:t>
            </a:r>
            <a:r>
              <a:rPr lang="en-US" sz="2400" u="sng" dirty="0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  <a:hlinkClick r:id="rId3" tooltip="https://testportal.gov.ua/vstupni-na-bakalavrat-2025/"/>
              </a:rPr>
              <a:t> </a:t>
            </a:r>
            <a:r>
              <a:rPr lang="en-US" sz="2400" u="sng" dirty="0" err="1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  <a:hlinkClick r:id="rId3" tooltip="https://testportal.gov.ua/vstupni-na-bakalavrat-2025/"/>
              </a:rPr>
              <a:t>якості</a:t>
            </a:r>
            <a:r>
              <a:rPr lang="en-US" sz="2400" u="sng" dirty="0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  <a:hlinkClick r:id="rId3" tooltip="https://testportal.gov.ua/vstupni-na-bakalavrat-2025/"/>
              </a:rPr>
              <a:t> </a:t>
            </a:r>
            <a:r>
              <a:rPr lang="en-US" sz="2400" u="sng" dirty="0" err="1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  <a:hlinkClick r:id="rId3" tooltip="https://testportal.gov.ua/vstupni-na-bakalavrat-2025/"/>
              </a:rPr>
              <a:t>освіти</a:t>
            </a:r>
            <a:r>
              <a:rPr lang="en-US" sz="2400" dirty="0">
                <a:solidFill>
                  <a:srgbClr val="7F807C"/>
                </a:solidFill>
                <a:latin typeface="Poppins"/>
                <a:ea typeface="Poppins"/>
                <a:cs typeface="Poppins"/>
                <a:sym typeface="Poppins"/>
              </a:rPr>
              <a:t> - https://testportal.gov.ua/vstupni-na-bakalavrat-2025/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82596" y="1700808"/>
            <a:ext cx="8853899" cy="49731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2400" b="1" dirty="0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2 </a:t>
            </a:r>
            <a:r>
              <a:rPr lang="en-US" sz="2400" b="1" dirty="0" err="1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періоди</a:t>
            </a:r>
            <a:r>
              <a:rPr lang="en-US" sz="2400" b="1" dirty="0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 </a:t>
            </a:r>
            <a:r>
              <a:rPr lang="en-US" sz="2400" b="1" dirty="0" err="1" smtClean="0">
                <a:solidFill>
                  <a:srgbClr val="243861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реєстрації</a:t>
            </a:r>
            <a:endParaRPr lang="uk-UA" sz="2400" b="1" dirty="0" smtClean="0">
              <a:solidFill>
                <a:srgbClr val="243861"/>
              </a:solidFill>
              <a:latin typeface="Times New Roman" panose="02020603050405020304" pitchFamily="18" charset="0"/>
              <a:ea typeface="Anton"/>
              <a:cs typeface="Times New Roman" panose="02020603050405020304" pitchFamily="18" charset="0"/>
              <a:sym typeface="Anton"/>
            </a:endParaRPr>
          </a:p>
          <a:p>
            <a:pPr marL="176213" indent="273050">
              <a:tabLst>
                <a:tab pos="8694738" algn="l"/>
              </a:tabLst>
            </a:pPr>
            <a:r>
              <a:rPr lang="uk-UA" sz="2400" i="1" u="sng" dirty="0" smtClean="0">
                <a:solidFill>
                  <a:srgbClr val="0070C0"/>
                </a:solidFill>
              </a:rPr>
              <a:t>Основний</a:t>
            </a:r>
            <a:r>
              <a:rPr lang="uk-UA" sz="2400" i="1" dirty="0" smtClean="0">
                <a:solidFill>
                  <a:srgbClr val="0070C0"/>
                </a:solidFill>
              </a:rPr>
              <a:t> </a:t>
            </a:r>
            <a:r>
              <a:rPr lang="uk-UA" sz="2400" i="1" dirty="0" smtClean="0"/>
              <a:t> </a:t>
            </a:r>
            <a:r>
              <a:rPr lang="en-US" sz="2400" i="1" dirty="0"/>
              <a:t>з </a:t>
            </a:r>
            <a:r>
              <a:rPr lang="en-US" sz="2400" b="1" i="1" dirty="0"/>
              <a:t>6 </a:t>
            </a:r>
            <a:r>
              <a:rPr lang="en-US" sz="2400" b="1" i="1" dirty="0" err="1"/>
              <a:t>березня</a:t>
            </a:r>
            <a:r>
              <a:rPr lang="en-US" sz="2400" i="1" dirty="0"/>
              <a:t>  </a:t>
            </a:r>
            <a:r>
              <a:rPr lang="en-US" sz="2400" i="1" dirty="0" err="1"/>
              <a:t>до</a:t>
            </a:r>
            <a:r>
              <a:rPr lang="en-US" sz="2400" i="1" dirty="0"/>
              <a:t> </a:t>
            </a:r>
            <a:r>
              <a:rPr lang="en-US" sz="2400" b="1" i="1" dirty="0"/>
              <a:t>3 </a:t>
            </a:r>
            <a:r>
              <a:rPr lang="en-US" sz="2400" b="1" i="1" dirty="0" err="1"/>
              <a:t>квітня</a:t>
            </a:r>
            <a:r>
              <a:rPr lang="en-US" sz="2400" i="1" dirty="0"/>
              <a:t> </a:t>
            </a:r>
            <a:r>
              <a:rPr lang="en-US" sz="2400" i="1" dirty="0" err="1"/>
              <a:t>включно</a:t>
            </a:r>
            <a:endParaRPr lang="ru-RU" sz="2400" dirty="0"/>
          </a:p>
          <a:p>
            <a:pPr marL="176213" indent="273050">
              <a:spcBef>
                <a:spcPts val="1200"/>
              </a:spcBef>
              <a:tabLst>
                <a:tab pos="8694738" algn="l"/>
              </a:tabLs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 8 квітня  зареєстровані  матимуть  змогу в  персональних кабінетах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 (вибрати інший предмет  додаткового блоку чи змінити населений пункт в Україні / за кордоном, у якому бажають пройти НМТ).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273050">
              <a:spcBef>
                <a:spcPts val="1200"/>
              </a:spcBef>
              <a:tabLst>
                <a:tab pos="8694738" algn="l"/>
              </a:tabLst>
            </a:pPr>
            <a:r>
              <a:rPr lang="uk-UA" sz="2400" i="1" u="sng" dirty="0" smtClean="0">
                <a:solidFill>
                  <a:srgbClr val="0070C0"/>
                </a:solidFill>
              </a:rPr>
              <a:t>Додатковий  </a:t>
            </a:r>
            <a:r>
              <a:rPr lang="uk-UA" sz="2400" b="1" i="1" dirty="0"/>
              <a:t>9–14 травня</a:t>
            </a:r>
            <a:r>
              <a:rPr lang="uk-UA" sz="2400" i="1" dirty="0"/>
              <a:t>.  </a:t>
            </a:r>
            <a:endParaRPr lang="uk-UA" sz="2400" i="1" dirty="0" smtClean="0"/>
          </a:p>
          <a:p>
            <a:pPr marL="176213" indent="273050">
              <a:spcBef>
                <a:spcPts val="600"/>
              </a:spcBef>
              <a:tabLst>
                <a:tab pos="8694738" algn="l"/>
              </a:tabLst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Матимуть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змогу зареєструватися особи, які не змогли цього зробити з поважних причин під час основного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ті, хто реєструвалися в основний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їм було відмовлено в реєстрації.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273050">
              <a:spcBef>
                <a:spcPts val="600"/>
              </a:spcBef>
              <a:tabLst>
                <a:tab pos="8694738" algn="l"/>
              </a:tabLst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реєстраційних даних можна буде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19 травня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226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Т</a:t>
            </a:r>
            <a:r>
              <a:rPr lang="en-US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ЕСТУВАННЯ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784976" cy="4234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138" indent="242888"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відбуватиметься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аудиторіях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екзаменаційних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(ТЕЦ),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пунктах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межами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138" indent="242888" algn="just">
              <a:lnSpc>
                <a:spcPct val="12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138" lvl="1" indent="242888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тестування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персональному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кабінеті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138" lvl="1" indent="242888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своєчасно прибути до ТЕЦ, зазначеного в його запрошенні, з документом, що посвідчує особу, та сертифікатом НМТ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856983" cy="33050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5113" algn="just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Український центр інформує учасників НМТ про місце та час проходження ними НМТ шляхом розміщення запрошень для участі в НМТ в персональних кабінетах на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вебсайті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Українського центру оцінювання якості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</a:p>
          <a:p>
            <a:pPr indent="265113" algn="just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5113" algn="just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</a:pPr>
            <a:r>
              <a:rPr lang="uk-UA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 сесія 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4 травня</a:t>
            </a:r>
          </a:p>
          <a:p>
            <a:pPr indent="265113" algn="just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5113" algn="just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</a:pPr>
            <a:r>
              <a:rPr lang="uk-UA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Додаткова сесія  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11 липня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2438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ЗАПРОШЕННЯ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25144"/>
            <a:ext cx="8784976" cy="16592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5113" algn="just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Тестування відбуватиметься під час основних і додаткових сесій.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5113" algn="just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проходитимуть протягом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травня – 25 червня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додаткові —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14–25 липня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2205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ІНФОРМАЦІЯ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3462" t="16143" r="23553" b="12097"/>
          <a:stretch/>
        </p:blipFill>
        <p:spPr bwMode="auto">
          <a:xfrm>
            <a:off x="0" y="722312"/>
            <a:ext cx="9144000" cy="6019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29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238" y="728302"/>
            <a:ext cx="8712968" cy="26172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5113" algn="just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НМТ міститиме завдання з трьох обов’язкових навчальних предметів і з одного предмета на вибір.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5113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Обов’язкові: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мова, математика та історія України.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5113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Предмети на вибір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українська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література, іноземна мова (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англійська, іспанська, німецька, французька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біологія, фізика, хімія та географія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3904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243861"/>
                </a:solidFill>
                <a:latin typeface="Anton"/>
                <a:ea typeface="Anton"/>
                <a:cs typeface="Anton"/>
                <a:sym typeface="Anton"/>
              </a:rPr>
              <a:t>ПРЕДМЕТИ, ЗАВДАННЯ </a:t>
            </a:r>
            <a:endParaRPr lang="en-US" sz="2400" b="1" dirty="0">
              <a:solidFill>
                <a:srgbClr val="24386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16824"/>
              </p:ext>
            </p:extLst>
          </p:nvPr>
        </p:nvGraphicFramePr>
        <p:xfrm>
          <a:off x="179512" y="3573016"/>
          <a:ext cx="8713694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47">
                  <a:extLst>
                    <a:ext uri="{9D8B030D-6E8A-4147-A177-3AD203B41FA5}">
                      <a16:colId xmlns:a16="http://schemas.microsoft.com/office/drawing/2014/main" val="649503936"/>
                    </a:ext>
                  </a:extLst>
                </a:gridCol>
                <a:gridCol w="4356847">
                  <a:extLst>
                    <a:ext uri="{9D8B030D-6E8A-4147-A177-3AD203B41FA5}">
                      <a16:colId xmlns:a16="http://schemas.microsoft.com/office/drawing/2014/main" val="3728949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(30 завдань)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(22 завдання)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 (30 завдань) 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література (30 завдань)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Іноземна мова (32 завдання)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 (30 завдань)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 (30 завдань)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(20 завдань)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 (30 завдань)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34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717</Words>
  <Application>Microsoft Office PowerPoint</Application>
  <PresentationFormat>Экран (4:3)</PresentationFormat>
  <Paragraphs>101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Anton</vt:lpstr>
      <vt:lpstr>Arial</vt:lpstr>
      <vt:lpstr>Calibri</vt:lpstr>
      <vt:lpstr>Poppins</vt:lpstr>
      <vt:lpstr>Times New Roman</vt:lpstr>
      <vt:lpstr>Тема Office</vt:lpstr>
      <vt:lpstr>Заступник начальника ліцею  з навчальної роботи Кучер Н.Г.</vt:lpstr>
      <vt:lpstr>Презентация PowerPoint</vt:lpstr>
      <vt:lpstr>Презентация PowerPoint</vt:lpstr>
      <vt:lpstr>ОСНОВНІ НОРМАТИВНІ ДОКУМЕНТИ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125</cp:revision>
  <cp:lastPrinted>2020-11-22T20:58:03Z</cp:lastPrinted>
  <dcterms:created xsi:type="dcterms:W3CDTF">2020-11-21T10:03:16Z</dcterms:created>
  <dcterms:modified xsi:type="dcterms:W3CDTF">2025-03-06T14:00:01Z</dcterms:modified>
</cp:coreProperties>
</file>