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3" r:id="rId2"/>
    <p:sldId id="291" r:id="rId3"/>
    <p:sldId id="295" r:id="rId4"/>
    <p:sldId id="294" r:id="rId5"/>
    <p:sldId id="307" r:id="rId6"/>
    <p:sldId id="292" r:id="rId7"/>
    <p:sldId id="298" r:id="rId8"/>
    <p:sldId id="297" r:id="rId9"/>
    <p:sldId id="300" r:id="rId10"/>
    <p:sldId id="303" r:id="rId11"/>
    <p:sldId id="302" r:id="rId12"/>
    <p:sldId id="306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3366"/>
    <a:srgbClr val="FF0000"/>
    <a:srgbClr val="66FF33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>
        <p:scale>
          <a:sx n="80" d="100"/>
          <a:sy n="80" d="100"/>
        </p:scale>
        <p:origin x="-158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AF20C-CB0C-4B1A-B4A6-BBF200AA830C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AB644-C6B7-4F47-BF9D-63ECA5F29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393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ba1d3cd01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1ba1d3cd01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53EB-9328-41DE-BB53-70463CBDA1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752B-CDC6-42A2-BF76-7EF93BB3181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7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53EB-9328-41DE-BB53-70463CBDA1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752B-CDC6-42A2-BF76-7EF93BB3181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7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53EB-9328-41DE-BB53-70463CBDA1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752B-CDC6-42A2-BF76-7EF93BB3181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51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798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53EB-9328-41DE-BB53-70463CBDA1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752B-CDC6-42A2-BF76-7EF93BB3181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1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53EB-9328-41DE-BB53-70463CBDA1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752B-CDC6-42A2-BF76-7EF93BB3181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3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53EB-9328-41DE-BB53-70463CBDA1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752B-CDC6-42A2-BF76-7EF93BB3181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32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53EB-9328-41DE-BB53-70463CBDA1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752B-CDC6-42A2-BF76-7EF93BB3181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1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53EB-9328-41DE-BB53-70463CBDA1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752B-CDC6-42A2-BF76-7EF93BB3181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5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53EB-9328-41DE-BB53-70463CBDA1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752B-CDC6-42A2-BF76-7EF93BB3181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6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53EB-9328-41DE-BB53-70463CBDA1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752B-CDC6-42A2-BF76-7EF93BB3181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0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53EB-9328-41DE-BB53-70463CBDA1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752B-CDC6-42A2-BF76-7EF93BB3181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9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653EB-9328-41DE-BB53-70463CBDA1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1752B-CDC6-42A2-BF76-7EF93BB3181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3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uk.padlet.com/dashboard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itchFamily="34" charset="0"/>
              </a:rPr>
              <a:t>Як </a:t>
            </a:r>
            <a:r>
              <a:rPr lang="uk-UA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itchFamily="34" charset="0"/>
              </a:rPr>
              <a:t>організувати дистанційний урок</a:t>
            </a:r>
            <a:r>
              <a:rPr lang="uk-UA" sz="4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itchFamily="34" charset="0"/>
              </a:rPr>
              <a:t/>
            </a:r>
            <a:br>
              <a:rPr lang="uk-UA" sz="4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itchFamily="34" charset="0"/>
              </a:rPr>
            </a:b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013176"/>
            <a:ext cx="6400800" cy="1752600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uk-UA" b="1" dirty="0" smtClean="0">
                <a:ln w="18000">
                  <a:solidFill>
                    <a:srgbClr val="A50021"/>
                  </a:solidFill>
                  <a:prstDash val="solid"/>
                  <a:miter lim="800000"/>
                </a:ln>
                <a:solidFill>
                  <a:srgbClr val="66FF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Heavy" pitchFamily="34" charset="0"/>
              </a:rPr>
              <a:t>                                </a:t>
            </a:r>
            <a:r>
              <a:rPr lang="uk-UA" b="1" dirty="0" smtClean="0">
                <a:ln w="18000">
                  <a:solidFill>
                    <a:srgbClr val="A50021"/>
                  </a:solidFill>
                  <a:prstDash val="solid"/>
                  <a:miter lim="800000"/>
                </a:ln>
                <a:solidFill>
                  <a:srgbClr val="66FF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  Кучер Н.Г., заступник начальника ліцею                     з навчальної роботи</a:t>
            </a:r>
            <a:endParaRPr lang="uk-UA" b="1" dirty="0">
              <a:ln w="18000">
                <a:solidFill>
                  <a:srgbClr val="A50021"/>
                </a:solidFill>
                <a:prstDash val="solid"/>
                <a:miter lim="800000"/>
              </a:ln>
              <a:solidFill>
                <a:srgbClr val="66FF3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9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4"/>
          <p:cNvSpPr txBox="1">
            <a:spLocks noGrp="1"/>
          </p:cNvSpPr>
          <p:nvPr>
            <p:ph type="title"/>
          </p:nvPr>
        </p:nvSpPr>
        <p:spPr>
          <a:xfrm>
            <a:off x="5403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 b="1">
                <a:solidFill>
                  <a:schemeClr val="accent5"/>
                </a:solidFill>
              </a:rPr>
              <a:t>Google Форми</a:t>
            </a:r>
            <a:endParaRPr b="1">
              <a:solidFill>
                <a:schemeClr val="accent5"/>
              </a:solidFill>
            </a:endParaRPr>
          </a:p>
        </p:txBody>
      </p:sp>
      <p:sp>
        <p:nvSpPr>
          <p:cNvPr id="202" name="Google Shape;202;p14"/>
          <p:cNvSpPr/>
          <p:nvPr/>
        </p:nvSpPr>
        <p:spPr>
          <a:xfrm>
            <a:off x="311700" y="853767"/>
            <a:ext cx="213300" cy="2428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2576" y="1443734"/>
            <a:ext cx="5281675" cy="488136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4"/>
          <p:cNvSpPr/>
          <p:nvPr/>
        </p:nvSpPr>
        <p:spPr>
          <a:xfrm>
            <a:off x="311700" y="1560167"/>
            <a:ext cx="3177300" cy="4811600"/>
          </a:xfrm>
          <a:prstGeom prst="roundRect">
            <a:avLst>
              <a:gd name="adj" fmla="val 5229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600" b="1" i="0" u="none" strike="noStrike" cap="none">
                <a:solidFill>
                  <a:schemeClr val="dk1"/>
                </a:solidFill>
              </a:rPr>
              <a:t>Google Форми </a:t>
            </a:r>
            <a:r>
              <a:rPr lang="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це зручний інструмент, за допомогою якого можна легко і швидко складати тести та опитування.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Форму можна підключити до електронної таблиці Google, і тоді відповіді респондентів будуть автоматично зберігатися в ній.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7325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2"/>
          <p:cNvPicPr preferRelativeResize="0"/>
          <p:nvPr/>
        </p:nvPicPr>
        <p:blipFill rotWithShape="1">
          <a:blip r:embed="rId4">
            <a:alphaModFix/>
          </a:blip>
          <a:srcRect l="17009" r="18290"/>
          <a:stretch/>
        </p:blipFill>
        <p:spPr>
          <a:xfrm>
            <a:off x="311700" y="2858000"/>
            <a:ext cx="3519851" cy="377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2"/>
          <p:cNvSpPr txBox="1">
            <a:spLocks noGrp="1"/>
          </p:cNvSpPr>
          <p:nvPr>
            <p:ph type="title"/>
          </p:nvPr>
        </p:nvSpPr>
        <p:spPr>
          <a:xfrm>
            <a:off x="540300" y="2885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 b="1">
                <a:solidFill>
                  <a:schemeClr val="accent5"/>
                </a:solidFill>
              </a:rPr>
              <a:t>Google Classroom</a:t>
            </a:r>
            <a:endParaRPr b="1">
              <a:solidFill>
                <a:schemeClr val="accent5"/>
              </a:solidFill>
            </a:endParaRPr>
          </a:p>
        </p:txBody>
      </p:sp>
      <p:sp>
        <p:nvSpPr>
          <p:cNvPr id="183" name="Google Shape;183;p12"/>
          <p:cNvSpPr/>
          <p:nvPr/>
        </p:nvSpPr>
        <p:spPr>
          <a:xfrm>
            <a:off x="311700" y="548967"/>
            <a:ext cx="213300" cy="2428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04201" y="1328434"/>
            <a:ext cx="1210575" cy="125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2"/>
          <p:cNvPicPr preferRelativeResize="0"/>
          <p:nvPr/>
        </p:nvPicPr>
        <p:blipFill rotWithShape="1">
          <a:blip r:embed="rId6">
            <a:alphaModFix/>
          </a:blip>
          <a:srcRect r="6942"/>
          <a:stretch/>
        </p:blipFill>
        <p:spPr>
          <a:xfrm>
            <a:off x="3959693" y="2858167"/>
            <a:ext cx="4955083" cy="377459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2"/>
          <p:cNvSpPr/>
          <p:nvPr/>
        </p:nvSpPr>
        <p:spPr>
          <a:xfrm>
            <a:off x="130625" y="963367"/>
            <a:ext cx="3843600" cy="18948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dk1"/>
                </a:solidFill>
              </a:rPr>
              <a:t>Google Classroom</a:t>
            </a:r>
            <a:r>
              <a:rPr lang="ru" sz="1200">
                <a:solidFill>
                  <a:schemeClr val="dk1"/>
                </a:solidFill>
              </a:rPr>
              <a:t> об’єднує в собі: 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>
                <a:solidFill>
                  <a:schemeClr val="dk1"/>
                </a:solidFill>
              </a:rPr>
              <a:t>Google Drive для створення і обміну завданнями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>
                <a:solidFill>
                  <a:schemeClr val="dk1"/>
                </a:solidFill>
              </a:rPr>
              <a:t>Google Docs, Sheets and Slides для написання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>
                <a:solidFill>
                  <a:schemeClr val="dk1"/>
                </a:solidFill>
              </a:rPr>
              <a:t>Gmail для спілкування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>
                <a:solidFill>
                  <a:schemeClr val="dk1"/>
                </a:solidFill>
              </a:rPr>
              <a:t>Google Calendar для розкладу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87" name="Google Shape;187;p12"/>
          <p:cNvSpPr/>
          <p:nvPr/>
        </p:nvSpPr>
        <p:spPr>
          <a:xfrm>
            <a:off x="4045663" y="963367"/>
            <a:ext cx="3587100" cy="1780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Кожен клас створює окрему папку на Google диску відповідного користувача Google Drive, куди може подати роботу, яку оцінює вчитель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5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76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5"/>
          <p:cNvSpPr txBox="1">
            <a:spLocks noGrp="1"/>
          </p:cNvSpPr>
          <p:nvPr>
            <p:ph type="title"/>
          </p:nvPr>
        </p:nvSpPr>
        <p:spPr>
          <a:xfrm>
            <a:off x="5403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 b="1">
                <a:solidFill>
                  <a:schemeClr val="accent5"/>
                </a:solidFill>
              </a:rPr>
              <a:t>Відео-уроки на YouTube</a:t>
            </a:r>
            <a:endParaRPr b="1">
              <a:solidFill>
                <a:schemeClr val="accent5"/>
              </a:solidFill>
            </a:endParaRPr>
          </a:p>
        </p:txBody>
      </p:sp>
      <p:sp>
        <p:nvSpPr>
          <p:cNvPr id="211" name="Google Shape;211;p15"/>
          <p:cNvSpPr/>
          <p:nvPr/>
        </p:nvSpPr>
        <p:spPr>
          <a:xfrm>
            <a:off x="311700" y="853767"/>
            <a:ext cx="213300" cy="2428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15"/>
          <p:cNvPicPr preferRelativeResize="0"/>
          <p:nvPr/>
        </p:nvPicPr>
        <p:blipFill rotWithShape="1">
          <a:blip r:embed="rId4">
            <a:alphaModFix/>
          </a:blip>
          <a:srcRect r="10176"/>
          <a:stretch/>
        </p:blipFill>
        <p:spPr>
          <a:xfrm>
            <a:off x="443850" y="3268817"/>
            <a:ext cx="4886799" cy="1577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5"/>
          <p:cNvPicPr preferRelativeResize="0"/>
          <p:nvPr/>
        </p:nvPicPr>
        <p:blipFill rotWithShape="1">
          <a:blip r:embed="rId5">
            <a:alphaModFix/>
          </a:blip>
          <a:srcRect r="13269"/>
          <a:stretch/>
        </p:blipFill>
        <p:spPr>
          <a:xfrm>
            <a:off x="443850" y="1521233"/>
            <a:ext cx="4886801" cy="1577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5"/>
          <p:cNvPicPr preferRelativeResize="0"/>
          <p:nvPr/>
        </p:nvPicPr>
        <p:blipFill rotWithShape="1">
          <a:blip r:embed="rId6">
            <a:alphaModFix/>
          </a:blip>
          <a:srcRect r="4150"/>
          <a:stretch/>
        </p:blipFill>
        <p:spPr>
          <a:xfrm>
            <a:off x="443850" y="5016434"/>
            <a:ext cx="4886799" cy="176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5"/>
          <p:cNvSpPr/>
          <p:nvPr/>
        </p:nvSpPr>
        <p:spPr>
          <a:xfrm>
            <a:off x="6229525" y="1538900"/>
            <a:ext cx="2094000" cy="1321600"/>
          </a:xfrm>
          <a:prstGeom prst="wedgeEllipseCallout">
            <a:avLst>
              <a:gd name="adj1" fmla="val -24230"/>
              <a:gd name="adj2" fmla="val 64832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Всеукраїнська школа онлайн</a:t>
            </a:r>
            <a:endParaRPr b="1"/>
          </a:p>
        </p:txBody>
      </p:sp>
      <p:sp>
        <p:nvSpPr>
          <p:cNvPr id="216" name="Google Shape;216;p15"/>
          <p:cNvSpPr/>
          <p:nvPr/>
        </p:nvSpPr>
        <p:spPr>
          <a:xfrm>
            <a:off x="6229525" y="3396975"/>
            <a:ext cx="2094000" cy="1321600"/>
          </a:xfrm>
          <a:prstGeom prst="wedgeEllipseCallout">
            <a:avLst>
              <a:gd name="adj1" fmla="val -24230"/>
              <a:gd name="adj2" fmla="val 64832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MON UKRAINE</a:t>
            </a:r>
            <a:endParaRPr b="1"/>
          </a:p>
        </p:txBody>
      </p:sp>
      <p:sp>
        <p:nvSpPr>
          <p:cNvPr id="217" name="Google Shape;217;p15"/>
          <p:cNvSpPr/>
          <p:nvPr/>
        </p:nvSpPr>
        <p:spPr>
          <a:xfrm>
            <a:off x="6229525" y="5255049"/>
            <a:ext cx="2094000" cy="1321600"/>
          </a:xfrm>
          <a:prstGeom prst="wedgeEllipseCallout">
            <a:avLst>
              <a:gd name="adj1" fmla="val -24230"/>
              <a:gd name="adj2" fmla="val 64832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EdEra</a:t>
            </a:r>
            <a:endParaRPr b="1"/>
          </a:p>
        </p:txBody>
      </p:sp>
    </p:spTree>
    <p:extLst>
      <p:ext uri="{BB962C8B-B14F-4D97-AF65-F5344CB8AC3E}">
        <p14:creationId xmlns:p14="http://schemas.microsoft.com/office/powerpoint/2010/main" val="1034501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350696" cy="72008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A50021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A50021"/>
                </a:solidFill>
                <a:latin typeface="+mn-lt"/>
              </a:rPr>
            </a:br>
            <a:endParaRPr lang="uk-UA" sz="3200" dirty="0">
              <a:solidFill>
                <a:srgbClr val="A50021"/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0"/>
            <a:ext cx="925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8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Функціонування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закладів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умовах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воєнного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стану 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91072" y="1844824"/>
            <a:ext cx="8352928" cy="3261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Очне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(офлайн)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навчання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Дистанційне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(онлайн)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навчання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Змішана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(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очна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дистанційна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x-none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66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476672"/>
            <a:ext cx="777686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/>
              <a:t>Дистанційна форма </a:t>
            </a:r>
            <a:r>
              <a:rPr lang="uk-UA" sz="2800" dirty="0" smtClean="0"/>
              <a:t>навчання </a:t>
            </a:r>
            <a:r>
              <a:rPr lang="uk-UA" sz="2800" dirty="0"/>
              <a:t>у воєнний час – </a:t>
            </a:r>
          </a:p>
          <a:p>
            <a:pPr algn="ctr"/>
            <a:r>
              <a:rPr lang="uk-UA" sz="2800" dirty="0"/>
              <a:t>найбільш оптимальна і безпечна форма організації освітнього процесу </a:t>
            </a:r>
            <a:endParaRPr lang="uk-UA" sz="2800" dirty="0" smtClean="0"/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Мета </a:t>
            </a:r>
            <a:r>
              <a:rPr lang="ru-RU" sz="2800" b="1" dirty="0" err="1">
                <a:solidFill>
                  <a:srgbClr val="002060"/>
                </a:solidFill>
              </a:rPr>
              <a:t>дистанційного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навчання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dirty="0"/>
              <a:t>–  </a:t>
            </a:r>
            <a:r>
              <a:rPr lang="ru-RU" sz="2800" dirty="0" err="1"/>
              <a:t>надання</a:t>
            </a:r>
            <a:r>
              <a:rPr lang="ru-RU" sz="2800" dirty="0"/>
              <a:t> </a:t>
            </a:r>
            <a:r>
              <a:rPr lang="ru-RU" sz="2800" dirty="0" err="1"/>
              <a:t>освітніх</a:t>
            </a:r>
            <a:r>
              <a:rPr lang="ru-RU" sz="2800" dirty="0"/>
              <a:t> </a:t>
            </a:r>
            <a:r>
              <a:rPr lang="ru-RU" sz="2800" dirty="0" err="1"/>
              <a:t>послуг</a:t>
            </a:r>
            <a:r>
              <a:rPr lang="ru-RU" sz="2800" dirty="0"/>
              <a:t> шляхом </a:t>
            </a:r>
            <a:r>
              <a:rPr lang="ru-RU" sz="2800" dirty="0" err="1"/>
              <a:t>застосування</a:t>
            </a:r>
            <a:r>
              <a:rPr lang="ru-RU" sz="2800" dirty="0"/>
              <a:t> </a:t>
            </a:r>
            <a:r>
              <a:rPr lang="ru-RU" sz="2800" dirty="0" err="1"/>
              <a:t>сучасних</a:t>
            </a:r>
            <a:r>
              <a:rPr lang="ru-RU" sz="2800" dirty="0"/>
              <a:t> </a:t>
            </a:r>
            <a:r>
              <a:rPr lang="ru-RU" sz="2800" dirty="0" err="1"/>
              <a:t>інформаційно-комунікаційних</a:t>
            </a:r>
            <a:r>
              <a:rPr lang="ru-RU" sz="2800" dirty="0"/>
              <a:t> </a:t>
            </a:r>
            <a:r>
              <a:rPr lang="ru-RU" sz="2800" dirty="0" err="1"/>
              <a:t>технологій</a:t>
            </a:r>
            <a:r>
              <a:rPr lang="ru-RU" sz="2800" dirty="0"/>
              <a:t>.</a:t>
            </a:r>
          </a:p>
          <a:p>
            <a:endParaRPr lang="ru-RU" sz="2800" dirty="0"/>
          </a:p>
          <a:p>
            <a:r>
              <a:rPr lang="ru-RU" sz="2800" b="1" dirty="0" err="1">
                <a:solidFill>
                  <a:srgbClr val="002060"/>
                </a:solidFill>
              </a:rPr>
              <a:t>Завдання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дистанційного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навчання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/>
              <a:t>забезпечення</a:t>
            </a:r>
            <a:r>
              <a:rPr lang="ru-RU" sz="2800" dirty="0"/>
              <a:t>  </a:t>
            </a:r>
            <a:r>
              <a:rPr lang="ru-RU" sz="2800" dirty="0" err="1"/>
              <a:t>можливості</a:t>
            </a:r>
            <a:r>
              <a:rPr lang="ru-RU" sz="2800" dirty="0"/>
              <a:t> </a:t>
            </a:r>
            <a:r>
              <a:rPr lang="ru-RU" sz="2800" dirty="0" err="1"/>
              <a:t>реалізації</a:t>
            </a:r>
            <a:r>
              <a:rPr lang="ru-RU" sz="2800" dirty="0"/>
              <a:t> </a:t>
            </a:r>
            <a:r>
              <a:rPr lang="ru-RU" sz="2800" dirty="0" err="1"/>
              <a:t>конституційного</a:t>
            </a:r>
            <a:r>
              <a:rPr lang="ru-RU" sz="2800" dirty="0"/>
              <a:t> права на </a:t>
            </a:r>
            <a:r>
              <a:rPr lang="ru-RU" sz="2800" dirty="0" err="1"/>
              <a:t>здобуття</a:t>
            </a:r>
            <a:r>
              <a:rPr lang="ru-RU" sz="2800" dirty="0"/>
              <a:t> </a:t>
            </a:r>
            <a:r>
              <a:rPr lang="ru-RU" sz="2800" dirty="0" err="1"/>
              <a:t>освіти</a:t>
            </a:r>
            <a:r>
              <a:rPr lang="ru-RU" sz="2800" dirty="0"/>
              <a:t>.</a:t>
            </a:r>
          </a:p>
          <a:p>
            <a:pPr algn="ctr"/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10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ФОРМИ ВЗАЄМОДІЇ З УЧНЯМИ </a:t>
            </a:r>
            <a:b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 ДИСТАНЦІЙНОМУ НАВЧАННІ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429000"/>
            <a:ext cx="35317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СИНХРОННА</a:t>
            </a:r>
            <a:endParaRPr lang="ru-RU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6732240" y="1611754"/>
            <a:ext cx="1146412" cy="16058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6" name="Стрелка вниз 5"/>
          <p:cNvSpPr/>
          <p:nvPr/>
        </p:nvSpPr>
        <p:spPr>
          <a:xfrm>
            <a:off x="1444182" y="1832036"/>
            <a:ext cx="1146412" cy="16058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4788503" y="4053951"/>
            <a:ext cx="38874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АСИНХРОННА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756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0"/>
            <a:ext cx="8964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НАЙПОПУЛЯРНІШІ ПЛАТФОРМИ ДЛЯ ОНЛАЙН ВЗАЄМОДІЇ</a:t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35597"/>
            <a:ext cx="1156765" cy="11567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043" y="1466927"/>
            <a:ext cx="799384" cy="7993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49" y="5568670"/>
            <a:ext cx="1737685" cy="7757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60" y="3337355"/>
            <a:ext cx="1436016" cy="821962"/>
          </a:xfrm>
          <a:prstGeom prst="rect">
            <a:avLst/>
          </a:prstGeom>
        </p:spPr>
      </p:pic>
      <p:sp>
        <p:nvSpPr>
          <p:cNvPr id="9" name="Google Shape;64;p2"/>
          <p:cNvSpPr/>
          <p:nvPr/>
        </p:nvSpPr>
        <p:spPr>
          <a:xfrm>
            <a:off x="670181" y="1547211"/>
            <a:ext cx="2316900" cy="14382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проведення онлайн-уроку:</a:t>
            </a:r>
            <a:br>
              <a:rPr lang="ru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Google Meet</a:t>
            </a:r>
            <a:br>
              <a:rPr lang="ru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Інтерактивні дошки</a:t>
            </a:r>
            <a:endParaRPr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chemeClr val="dk1"/>
              </a:solidFill>
            </a:endParaRPr>
          </a:p>
        </p:txBody>
      </p:sp>
      <p:sp>
        <p:nvSpPr>
          <p:cNvPr id="10" name="Google Shape;68;p2"/>
          <p:cNvSpPr/>
          <p:nvPr/>
        </p:nvSpPr>
        <p:spPr>
          <a:xfrm>
            <a:off x="6601504" y="1562505"/>
            <a:ext cx="2045100" cy="14382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 листування з учнями та батьками:</a:t>
            </a:r>
            <a:br>
              <a:rPr lang="r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Viber</a:t>
            </a:r>
            <a:br>
              <a:rPr lang="ru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Telegram</a:t>
            </a:r>
            <a:endParaRPr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65;p2"/>
          <p:cNvSpPr/>
          <p:nvPr/>
        </p:nvSpPr>
        <p:spPr>
          <a:xfrm>
            <a:off x="4888735" y="4992022"/>
            <a:ext cx="2565600" cy="13524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 поширення домашнього завдання та взаємодії з дітьми </a:t>
            </a:r>
            <a:r>
              <a:rPr lang="ru" dirty="0"/>
              <a:t>і батьками</a:t>
            </a:r>
            <a:r>
              <a:rPr lang="r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lang="r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 Classroom</a:t>
            </a:r>
            <a:br>
              <a:rPr lang="ru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Власний сайт/блог</a:t>
            </a:r>
            <a:endParaRPr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9" y="3440179"/>
            <a:ext cx="231616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45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6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5"/>
          <p:cNvSpPr txBox="1">
            <a:spLocks noGrp="1"/>
          </p:cNvSpPr>
          <p:nvPr>
            <p:ph type="title"/>
          </p:nvPr>
        </p:nvSpPr>
        <p:spPr>
          <a:xfrm>
            <a:off x="5403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 b="1" dirty="0">
                <a:solidFill>
                  <a:schemeClr val="accent5"/>
                </a:solidFill>
              </a:rPr>
              <a:t>Інтерактивні дошки</a:t>
            </a:r>
            <a:endParaRPr b="1" dirty="0">
              <a:solidFill>
                <a:schemeClr val="accent5"/>
              </a:solidFill>
            </a:endParaRPr>
          </a:p>
        </p:txBody>
      </p:sp>
      <p:sp>
        <p:nvSpPr>
          <p:cNvPr id="103" name="Google Shape;103;p5"/>
          <p:cNvSpPr txBox="1">
            <a:spLocks noGrp="1"/>
          </p:cNvSpPr>
          <p:nvPr>
            <p:ph type="body" idx="1"/>
          </p:nvPr>
        </p:nvSpPr>
        <p:spPr>
          <a:xfrm>
            <a:off x="815625" y="1319400"/>
            <a:ext cx="6474000" cy="4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18"/>
              <a:buNone/>
            </a:pPr>
            <a:r>
              <a:rPr lang="ru" sz="1400" b="1">
                <a:solidFill>
                  <a:schemeClr val="dk1"/>
                </a:solidFill>
              </a:rPr>
              <a:t>Зазвичай інтерактивні дошки застосовують для:</a:t>
            </a:r>
            <a:endParaRPr sz="1400" b="1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 sz="1400" b="1">
                <a:solidFill>
                  <a:schemeClr val="dk1"/>
                </a:solidFill>
              </a:rPr>
              <a:t>організації групової або проектної роботи</a:t>
            </a:r>
            <a:endParaRPr sz="1400" b="1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 sz="1400" b="1">
                <a:solidFill>
                  <a:schemeClr val="dk1"/>
                </a:solidFill>
              </a:rPr>
              <a:t>проведення «мозкового штурму»</a:t>
            </a:r>
            <a:endParaRPr sz="1400" b="1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 sz="1400" b="1">
                <a:solidFill>
                  <a:schemeClr val="dk1"/>
                </a:solidFill>
              </a:rPr>
              <a:t>узагальнення та систематизації знань </a:t>
            </a:r>
            <a:endParaRPr sz="1400" b="1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 sz="1400" b="1">
                <a:solidFill>
                  <a:schemeClr val="dk1"/>
                </a:solidFill>
              </a:rPr>
              <a:t>демонстрації розв’язання задач та вправ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7000"/>
              </a:lnSpc>
              <a:spcBef>
                <a:spcPts val="1200"/>
              </a:spcBef>
              <a:spcAft>
                <a:spcPts val="0"/>
              </a:spcAft>
              <a:buSzPts val="2118"/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18"/>
              <a:buNone/>
            </a:pPr>
            <a:endParaRPr sz="1200"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18"/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118"/>
              <a:buNone/>
            </a:pPr>
            <a:endParaRPr sz="13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04" name="Google Shape;104;p5"/>
          <p:cNvSpPr/>
          <p:nvPr/>
        </p:nvSpPr>
        <p:spPr>
          <a:xfrm>
            <a:off x="311700" y="853767"/>
            <a:ext cx="203700" cy="2428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5"/>
          <p:cNvGrpSpPr/>
          <p:nvPr/>
        </p:nvGrpSpPr>
        <p:grpSpPr>
          <a:xfrm>
            <a:off x="261001" y="3424234"/>
            <a:ext cx="2173225" cy="2817833"/>
            <a:chOff x="184800" y="2568175"/>
            <a:chExt cx="2173225" cy="2113375"/>
          </a:xfrm>
        </p:grpSpPr>
        <p:pic>
          <p:nvPicPr>
            <p:cNvPr id="106" name="Google Shape;106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4800" y="2568175"/>
              <a:ext cx="2173225" cy="2113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p5"/>
            <p:cNvSpPr txBox="1"/>
            <p:nvPr/>
          </p:nvSpPr>
          <p:spPr>
            <a:xfrm>
              <a:off x="913000" y="3424777"/>
              <a:ext cx="1125300" cy="300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Jamboard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8" name="Google Shape;108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21">
              <a:off x="493945" y="3253920"/>
              <a:ext cx="632211" cy="6321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9" name="Google Shape;109;p5"/>
          <p:cNvGrpSpPr/>
          <p:nvPr/>
        </p:nvGrpSpPr>
        <p:grpSpPr>
          <a:xfrm>
            <a:off x="2434226" y="3424234"/>
            <a:ext cx="2173225" cy="2817833"/>
            <a:chOff x="2358025" y="2568175"/>
            <a:chExt cx="2173225" cy="2113375"/>
          </a:xfrm>
        </p:grpSpPr>
        <p:pic>
          <p:nvPicPr>
            <p:cNvPr id="110" name="Google Shape;110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58025" y="2568175"/>
              <a:ext cx="2173225" cy="2113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56700" y="2977175"/>
              <a:ext cx="1633802" cy="115514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2" name="Google Shape;112;p5"/>
          <p:cNvGrpSpPr/>
          <p:nvPr/>
        </p:nvGrpSpPr>
        <p:grpSpPr>
          <a:xfrm>
            <a:off x="4571993" y="3424234"/>
            <a:ext cx="2173225" cy="2817833"/>
            <a:chOff x="4571992" y="2568175"/>
            <a:chExt cx="2173225" cy="2113375"/>
          </a:xfrm>
        </p:grpSpPr>
        <p:pic>
          <p:nvPicPr>
            <p:cNvPr id="113" name="Google Shape;113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71992" y="2568175"/>
              <a:ext cx="2173225" cy="2113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257812" y="3424775"/>
              <a:ext cx="911923" cy="400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" name="Google Shape;115;p5"/>
          <p:cNvGrpSpPr/>
          <p:nvPr/>
        </p:nvGrpSpPr>
        <p:grpSpPr>
          <a:xfrm>
            <a:off x="6659076" y="3424234"/>
            <a:ext cx="2173225" cy="2817833"/>
            <a:chOff x="6659075" y="2568175"/>
            <a:chExt cx="2173225" cy="2113375"/>
          </a:xfrm>
        </p:grpSpPr>
        <p:pic>
          <p:nvPicPr>
            <p:cNvPr id="116" name="Google Shape;116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59075" y="2568175"/>
              <a:ext cx="2173225" cy="2113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934200" y="2690550"/>
              <a:ext cx="1754050" cy="17540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97291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g1ba1d3cd010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443"/>
            <a:ext cx="8974800" cy="67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1ba1d3cd010_0_5"/>
          <p:cNvSpPr txBox="1">
            <a:spLocks noGrp="1"/>
          </p:cNvSpPr>
          <p:nvPr>
            <p:ph type="title"/>
          </p:nvPr>
        </p:nvSpPr>
        <p:spPr>
          <a:xfrm>
            <a:off x="762600" y="569833"/>
            <a:ext cx="8284800" cy="11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ru" b="1" dirty="0">
                <a:solidFill>
                  <a:schemeClr val="accent5"/>
                </a:solidFill>
              </a:rPr>
              <a:t>Padlet</a:t>
            </a:r>
            <a:endParaRPr b="1" dirty="0">
              <a:solidFill>
                <a:schemeClr val="accent5"/>
              </a:solidFill>
            </a:endParaRPr>
          </a:p>
        </p:txBody>
      </p:sp>
      <p:sp>
        <p:nvSpPr>
          <p:cNvPr id="142" name="Google Shape;142;g1ba1d3cd010_0_5"/>
          <p:cNvSpPr txBox="1">
            <a:spLocks noGrp="1"/>
          </p:cNvSpPr>
          <p:nvPr>
            <p:ph type="body" idx="1"/>
          </p:nvPr>
        </p:nvSpPr>
        <p:spPr>
          <a:xfrm>
            <a:off x="242750" y="1762267"/>
            <a:ext cx="4673100" cy="5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 b="1">
                <a:solidFill>
                  <a:schemeClr val="dk1"/>
                </a:solidFill>
              </a:rPr>
              <a:t>Для створення віртуальної дошки потрібно зареєструватись за посиланням https://padlet.com/ або увійти за допомогою існуючого акаунту в Google.</a:t>
            </a:r>
            <a:endParaRPr sz="1200" b="1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 b="1">
                <a:solidFill>
                  <a:schemeClr val="dk1"/>
                </a:solidFill>
              </a:rPr>
              <a:t>Тепер натискаємо кнопку «Створити Padlet» і обираємо тип дошки: стіна, сітка, трансляція або інше.</a:t>
            </a:r>
            <a:endParaRPr sz="1200" b="1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 b="1">
                <a:solidFill>
                  <a:schemeClr val="dk1"/>
                </a:solidFill>
              </a:rPr>
              <a:t>Далі даємо назву своїй інтерактивній дошці і вибираємо фон.</a:t>
            </a:r>
            <a:endParaRPr sz="1200" b="1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 b="1">
                <a:solidFill>
                  <a:schemeClr val="dk1"/>
                </a:solidFill>
              </a:rPr>
              <a:t>Залишилося тільки наповнити даними вашу дошку.</a:t>
            </a:r>
            <a:endParaRPr sz="1200" b="1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 b="1">
                <a:solidFill>
                  <a:schemeClr val="dk1"/>
                </a:solidFill>
              </a:rPr>
              <a:t>Щоб додати повідомлення або завантажити мультимедіа, достатньо на віртуальній стіні двічі клацнути мишею.</a:t>
            </a:r>
            <a:endParaRPr sz="1200" b="1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 b="1">
                <a:solidFill>
                  <a:schemeClr val="dk1"/>
                </a:solidFill>
              </a:rPr>
              <a:t>Дошкою можна поділитися за допомогою посилання, відправити поштою, зберегти як зображення чи PDF-файл.</a:t>
            </a:r>
            <a:endParaRPr sz="1300" b="1">
              <a:solidFill>
                <a:schemeClr val="dk1"/>
              </a:solidFill>
            </a:endParaRPr>
          </a:p>
        </p:txBody>
      </p:sp>
      <p:pic>
        <p:nvPicPr>
          <p:cNvPr id="143" name="Google Shape;143;g1ba1d3cd010_0_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6301" y="1253001"/>
            <a:ext cx="4098001" cy="5605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1ba1d3cd010_0_5"/>
          <p:cNvSpPr/>
          <p:nvPr/>
        </p:nvSpPr>
        <p:spPr>
          <a:xfrm>
            <a:off x="419700" y="830233"/>
            <a:ext cx="203700" cy="2428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1ba1d3cd010_0_5"/>
          <p:cNvSpPr txBox="1"/>
          <p:nvPr/>
        </p:nvSpPr>
        <p:spPr>
          <a:xfrm>
            <a:off x="2579925" y="569833"/>
            <a:ext cx="5306700" cy="846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u="sng">
                <a:solidFill>
                  <a:schemeClr val="hlink"/>
                </a:solidFill>
                <a:hlinkClick r:id="rId5"/>
              </a:rPr>
              <a:t>https://uk.padlet.com/dashboard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</p:spTree>
    <p:extLst>
      <p:ext uri="{BB962C8B-B14F-4D97-AF65-F5344CB8AC3E}">
        <p14:creationId xmlns:p14="http://schemas.microsoft.com/office/powerpoint/2010/main" val="1733717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501" y="-101367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"/>
          <p:cNvSpPr txBox="1">
            <a:spLocks noGrp="1"/>
          </p:cNvSpPr>
          <p:nvPr>
            <p:ph type="title"/>
          </p:nvPr>
        </p:nvSpPr>
        <p:spPr>
          <a:xfrm>
            <a:off x="6165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 b="1" dirty="0">
                <a:solidFill>
                  <a:schemeClr val="accent5"/>
                </a:solidFill>
              </a:rPr>
              <a:t>Jamboard</a:t>
            </a:r>
            <a:endParaRPr b="1" dirty="0">
              <a:solidFill>
                <a:schemeClr val="accent5"/>
              </a:solidFill>
            </a:endParaRPr>
          </a:p>
        </p:txBody>
      </p:sp>
      <p:pic>
        <p:nvPicPr>
          <p:cNvPr id="124" name="Google Shape;124;p6"/>
          <p:cNvPicPr preferRelativeResize="0"/>
          <p:nvPr/>
        </p:nvPicPr>
        <p:blipFill rotWithShape="1">
          <a:blip r:embed="rId4">
            <a:alphaModFix/>
          </a:blip>
          <a:srcRect b="2343"/>
          <a:stretch/>
        </p:blipFill>
        <p:spPr>
          <a:xfrm>
            <a:off x="3207351" y="1200168"/>
            <a:ext cx="5784249" cy="51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6"/>
          <p:cNvSpPr/>
          <p:nvPr/>
        </p:nvSpPr>
        <p:spPr>
          <a:xfrm>
            <a:off x="412800" y="853767"/>
            <a:ext cx="203700" cy="2428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6"/>
          <p:cNvSpPr/>
          <p:nvPr/>
        </p:nvSpPr>
        <p:spPr>
          <a:xfrm>
            <a:off x="328775" y="1536633"/>
            <a:ext cx="2704200" cy="3582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b="1">
                <a:solidFill>
                  <a:schemeClr val="dk1"/>
                </a:solidFill>
              </a:rPr>
              <a:t>І</a:t>
            </a:r>
            <a:r>
              <a:rPr lang="ru" sz="1600" b="1" i="0" u="none" strike="noStrike" cap="none">
                <a:solidFill>
                  <a:schemeClr val="dk1"/>
                </a:solidFill>
              </a:rPr>
              <a:t>нструменти дошки:</a:t>
            </a:r>
            <a:endParaRPr sz="1600" b="1" i="0" u="none" strike="noStrike" cap="none">
              <a:solidFill>
                <a:schemeClr val="dk1"/>
              </a:solidFill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пензлик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гумка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курсор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стікери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вставка зображень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форми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введення тексту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лазерна вказівка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020529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</TotalTime>
  <Words>349</Words>
  <Application>Microsoft Office PowerPoint</Application>
  <PresentationFormat>Экран (4:3)</PresentationFormat>
  <Paragraphs>62</Paragraphs>
  <Slides>13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1_Тема Office</vt:lpstr>
      <vt:lpstr>Як організувати дистанційний урок  </vt:lpstr>
      <vt:lpstr>Функціонування закладів освіти в умовах воєнного стану  </vt:lpstr>
      <vt:lpstr> </vt:lpstr>
      <vt:lpstr>ФОРМИ ВЗАЄМОДІЇ З УЧНЯМИ  ПРИ ДИСТАНЦІЙНОМУ НАВЧАННІ </vt:lpstr>
      <vt:lpstr>Презентация PowerPoint</vt:lpstr>
      <vt:lpstr>НАЙПОПУЛЯРНІШІ ПЛАТФОРМИ ДЛЯ ОНЛАЙН ВЗАЄМОДІЇ </vt:lpstr>
      <vt:lpstr>Інтерактивні дошки</vt:lpstr>
      <vt:lpstr>Padlet</vt:lpstr>
      <vt:lpstr>Jamboard</vt:lpstr>
      <vt:lpstr>Google Форми</vt:lpstr>
      <vt:lpstr>Google Classroom</vt:lpstr>
      <vt:lpstr>Відео-уроки на YouTube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102</cp:revision>
  <dcterms:created xsi:type="dcterms:W3CDTF">2020-08-08T20:44:36Z</dcterms:created>
  <dcterms:modified xsi:type="dcterms:W3CDTF">2023-11-08T22:24:34Z</dcterms:modified>
</cp:coreProperties>
</file>