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9"/>
  </p:handoutMasterIdLst>
  <p:sldIdLst>
    <p:sldId id="256" r:id="rId2"/>
    <p:sldId id="270" r:id="rId3"/>
    <p:sldId id="261" r:id="rId4"/>
    <p:sldId id="262" r:id="rId5"/>
    <p:sldId id="263" r:id="rId6"/>
    <p:sldId id="264" r:id="rId7"/>
    <p:sldId id="265" r:id="rId8"/>
    <p:sldId id="267" r:id="rId9"/>
    <p:sldId id="287" r:id="rId10"/>
    <p:sldId id="266" r:id="rId11"/>
    <p:sldId id="268" r:id="rId12"/>
    <p:sldId id="284" r:id="rId13"/>
    <p:sldId id="285" r:id="rId14"/>
    <p:sldId id="295" r:id="rId15"/>
    <p:sldId id="296" r:id="rId16"/>
    <p:sldId id="294" r:id="rId17"/>
    <p:sldId id="283" r:id="rId18"/>
    <p:sldId id="269" r:id="rId19"/>
    <p:sldId id="271" r:id="rId20"/>
    <p:sldId id="278" r:id="rId21"/>
    <p:sldId id="272" r:id="rId22"/>
    <p:sldId id="273" r:id="rId23"/>
    <p:sldId id="279" r:id="rId24"/>
    <p:sldId id="280" r:id="rId25"/>
    <p:sldId id="281" r:id="rId26"/>
    <p:sldId id="282" r:id="rId27"/>
    <p:sldId id="288" r:id="rId28"/>
    <p:sldId id="274" r:id="rId29"/>
    <p:sldId id="275" r:id="rId30"/>
    <p:sldId id="289" r:id="rId31"/>
    <p:sldId id="276" r:id="rId32"/>
    <p:sldId id="277" r:id="rId33"/>
    <p:sldId id="292" r:id="rId34"/>
    <p:sldId id="290" r:id="rId35"/>
    <p:sldId id="291" r:id="rId36"/>
    <p:sldId id="286"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FF"/>
    <a:srgbClr val="97000B"/>
    <a:srgbClr val="0041B6"/>
    <a:srgbClr val="F9D600"/>
    <a:srgbClr val="324057"/>
    <a:srgbClr val="007CCE"/>
    <a:srgbClr val="2A1255"/>
    <a:srgbClr val="A58C51"/>
    <a:srgbClr val="213969"/>
    <a:srgbClr val="33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0" d="100"/>
          <a:sy n="70" d="100"/>
        </p:scale>
        <p:origin x="-1284" y="-96"/>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1/14/2018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1/14/2018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297460" y="2338325"/>
            <a:ext cx="7698259" cy="9561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0"/>
                <a:solidFill>
                  <a:srgbClr val="006CFF"/>
                </a:solidFill>
                <a:effectLst>
                  <a:reflection blurRad="6350" stA="53000" endA="300" endPos="35500" dir="5400000" sy="-90000" algn="bl" rotWithShape="0"/>
                </a:effectLst>
                <a:latin typeface="+mn-lt"/>
              </a:rPr>
              <a:t>22 </a:t>
            </a:r>
            <a:r>
              <a:rPr lang="uk-UA" b="1" dirty="0" smtClean="0">
                <a:ln w="0"/>
                <a:solidFill>
                  <a:srgbClr val="006CFF"/>
                </a:solidFill>
                <a:effectLst>
                  <a:reflection blurRad="6350" stA="53000" endA="300" endPos="35500" dir="5400000" sy="-90000" algn="bl" rotWithShape="0"/>
                </a:effectLst>
                <a:latin typeface="+mn-lt"/>
              </a:rPr>
              <a:t>січня – </a:t>
            </a:r>
          </a:p>
          <a:p>
            <a:r>
              <a:rPr lang="uk-UA" b="1" dirty="0" smtClean="0">
                <a:ln w="0"/>
                <a:solidFill>
                  <a:srgbClr val="006CFF"/>
                </a:solidFill>
                <a:effectLst>
                  <a:reflection blurRad="6350" stA="53000" endA="300" endPos="35500" dir="5400000" sy="-90000" algn="bl" rotWithShape="0"/>
                </a:effectLst>
                <a:latin typeface="+mn-lt"/>
              </a:rPr>
              <a:t>День соборності України</a:t>
            </a:r>
            <a:endParaRPr lang="en-US" b="1" dirty="0">
              <a:ln w="0"/>
              <a:solidFill>
                <a:srgbClr val="006CFF"/>
              </a:solidFill>
              <a:effectLst>
                <a:reflection blurRad="6350" stA="53000" endA="300" endPos="35500" dir="5400000" sy="-90000" algn="bl" rotWithShape="0"/>
              </a:effectLst>
              <a:latin typeface="+mn-lt"/>
            </a:endParaRPr>
          </a:p>
        </p:txBody>
      </p:sp>
      <p:pic>
        <p:nvPicPr>
          <p:cNvPr id="4098" name="Picture 2" descr="Картинки по запросу день соборності"/>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881"/>
          <a:stretch/>
        </p:blipFill>
        <p:spPr bwMode="auto">
          <a:xfrm>
            <a:off x="5363570" y="3137387"/>
            <a:ext cx="3632149" cy="372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755" y="524034"/>
            <a:ext cx="7869891" cy="4711234"/>
          </a:xfrm>
        </p:spPr>
        <p:txBody>
          <a:bodyPr/>
          <a:lstStyle/>
          <a:p>
            <a:pPr marL="0" indent="0">
              <a:buNone/>
            </a:pPr>
            <a:r>
              <a:rPr lang="uk-UA" dirty="0"/>
              <a:t>За два тижні після того Київ захопили більшовики. Тоді Україна не витримала військової агресії одразу кількох держав. Але Злука збереглася, як кажуть історики, в генетичній пам'яті народу. В наші часи ця пам'ять прокинулася ще до проголошення Незалежності. 21 січня 1990 року між Києвом та Львовом влаштували живий ланцюг. Тепер саме так щороку відзначають День Соборності. </a:t>
            </a:r>
          </a:p>
        </p:txBody>
      </p:sp>
      <p:pic>
        <p:nvPicPr>
          <p:cNvPr id="26626" name="Picture 2" descr="Київ, 22 січня 1919 року. Софіївська площ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820" y="3899671"/>
            <a:ext cx="4730323" cy="295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9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4711234"/>
          </a:xfrm>
        </p:spPr>
        <p:txBody>
          <a:bodyPr/>
          <a:lstStyle/>
          <a:p>
            <a:pPr marL="0" indent="0" algn="ctr">
              <a:buNone/>
            </a:pPr>
            <a:r>
              <a:rPr lang="uk-UA" dirty="0"/>
              <a:t>Перше ж офіційне святкування дня Соборності відбулося не у 1990 році, а ще в 1939-му. Святкували тоді 20 річницю знакової події в Карпатській Україні. </a:t>
            </a:r>
            <a:endParaRPr lang="en-US" dirty="0" smtClean="0"/>
          </a:p>
        </p:txBody>
      </p:sp>
      <p:pic>
        <p:nvPicPr>
          <p:cNvPr id="16386" name="Picture 2" descr="http://zakarpattya.net.ua/postimages/pub/2013/01/%20%D0%B2%D0%B5%D1%81%D0%B5%D0%BB%D0%B8%D0%B9%20%D0%B3%D0%BE%D0%BC%D1%96%D0%BD-%D1%81%D0%BF%D1%96%D0%B2%20%D0%BD%D0%B0%D0%B9%20%D0%BD%D0%B5%D1%81%D0%B5%D1%82%D1%8C%D1%81%D1%8F%20%D0%B2%20%D0%9A%D0%B8%D1%97%D0%B2%20-%20%D0%9B%D1%8C%D0%B2%D1%96%D0%B2.%20%D0%9A%D0%B0%D1%80%D0%BF%D0%B0%D1%82%D1%81%D1%8C%D0%BA%D0%B0%20%D0%A3%D0%BA%D1%80%D0%B0%D1%97%D0%BD%D0%B0,%2022%20%D1%81%D1%96%D1%87%D0%BD%D1%8F%201939%20%D1%80%D0%BE%D0%BA%D1%83.jpg"/>
          <p:cNvPicPr>
            <a:picLocks noChangeAspect="1" noChangeArrowheads="1"/>
          </p:cNvPicPr>
          <p:nvPr/>
        </p:nvPicPr>
        <p:blipFill rotWithShape="1">
          <a:blip r:embed="rId2">
            <a:extLst>
              <a:ext uri="{28A0092B-C50C-407E-A947-70E740481C1C}">
                <a14:useLocalDpi xmlns:a14="http://schemas.microsoft.com/office/drawing/2010/main" val="0"/>
              </a:ext>
            </a:extLst>
          </a:blip>
          <a:srcRect t="6288"/>
          <a:stretch/>
        </p:blipFill>
        <p:spPr bwMode="auto">
          <a:xfrm>
            <a:off x="40944" y="1269237"/>
            <a:ext cx="9039225" cy="553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6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04" y="6005016"/>
            <a:ext cx="7886700" cy="464023"/>
          </a:xfrm>
        </p:spPr>
        <p:txBody>
          <a:bodyPr>
            <a:normAutofit fontScale="90000"/>
          </a:bodyPr>
          <a:lstStyle/>
          <a:p>
            <a:pPr algn="ctr"/>
            <a:r>
              <a:rPr lang="ru-RU" i="1" dirty="0" err="1"/>
              <a:t>Святковий</a:t>
            </a:r>
            <a:r>
              <a:rPr lang="ru-RU" i="1" dirty="0"/>
              <a:t> </a:t>
            </a:r>
            <a:r>
              <a:rPr lang="ru-RU" i="1" dirty="0" err="1"/>
              <a:t>мітинг</a:t>
            </a:r>
            <a:r>
              <a:rPr lang="ru-RU" i="1" dirty="0"/>
              <a:t> на День </a:t>
            </a:r>
            <a:r>
              <a:rPr lang="ru-RU" i="1" dirty="0" err="1"/>
              <a:t>Злуки</a:t>
            </a:r>
            <a:r>
              <a:rPr lang="ru-RU" i="1" dirty="0" smtClean="0"/>
              <a:t>.</a:t>
            </a:r>
            <a:br>
              <a:rPr lang="ru-RU" i="1" dirty="0" smtClean="0"/>
            </a:br>
            <a:r>
              <a:rPr lang="ru-RU" i="1" dirty="0" smtClean="0"/>
              <a:t> </a:t>
            </a:r>
            <a:r>
              <a:rPr lang="ru-RU" i="1" dirty="0"/>
              <a:t>Хуст, 22 </a:t>
            </a:r>
            <a:r>
              <a:rPr lang="ru-RU" i="1" dirty="0" err="1"/>
              <a:t>січня</a:t>
            </a:r>
            <a:r>
              <a:rPr lang="ru-RU" i="1" dirty="0"/>
              <a:t> 1939 року</a:t>
            </a:r>
            <a:endParaRPr lang="uk-UA" dirty="0"/>
          </a:p>
        </p:txBody>
      </p:sp>
      <p:pic>
        <p:nvPicPr>
          <p:cNvPr id="17410" name="Picture 2" descr="http://zakarpattya.net.ua/postimages/pub/2013/01/%20%D0%BC%D1%96%D1%82%D0%B8%D0%BD%D0%B3%20%D0%BD%D0%B0%20%D0%94%D0%B5%D0%BD%D1%8C%20%D0%97%D0%BB%D1%83%D0%BA%D0%B8.%20%D0%A5%D1%83%D1%81%D1%82,%2022%20%D1%81%D1%96%D1%87%D0%BD%D1%8F%201939%20%D1%80%D0%BE%D0%BA%D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2"/>
            <a:ext cx="9144000"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2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5786651"/>
            <a:ext cx="8720918" cy="1071349"/>
          </a:xfrm>
        </p:spPr>
        <p:txBody>
          <a:bodyPr>
            <a:normAutofit fontScale="92500" lnSpcReduction="20000"/>
          </a:bodyPr>
          <a:lstStyle/>
          <a:p>
            <a:pPr marL="0" indent="0" algn="ctr">
              <a:buNone/>
            </a:pPr>
            <a:r>
              <a:rPr lang="ru-RU" i="1" dirty="0"/>
              <a:t>Генерал </a:t>
            </a:r>
            <a:r>
              <a:rPr lang="ru-RU" i="1" dirty="0" err="1"/>
              <a:t>Курманович</a:t>
            </a:r>
            <a:r>
              <a:rPr lang="ru-RU" i="1" dirty="0"/>
              <a:t> та </a:t>
            </a:r>
            <a:r>
              <a:rPr lang="ru-RU" i="1" dirty="0" err="1"/>
              <a:t>керівництво</a:t>
            </a:r>
            <a:r>
              <a:rPr lang="ru-RU" i="1" dirty="0"/>
              <a:t> </a:t>
            </a:r>
            <a:r>
              <a:rPr lang="ru-RU" i="1" dirty="0" err="1"/>
              <a:t>Карпатської</a:t>
            </a:r>
            <a:r>
              <a:rPr lang="ru-RU" i="1" dirty="0"/>
              <a:t> </a:t>
            </a:r>
            <a:r>
              <a:rPr lang="ru-RU" i="1" dirty="0" err="1"/>
              <a:t>Січі</a:t>
            </a:r>
            <a:r>
              <a:rPr lang="ru-RU" i="1" dirty="0"/>
              <a:t> </a:t>
            </a:r>
            <a:r>
              <a:rPr lang="ru-RU" i="1" dirty="0" err="1"/>
              <a:t>виступають</a:t>
            </a:r>
            <a:r>
              <a:rPr lang="ru-RU" i="1" dirty="0"/>
              <a:t> перед народом в День </a:t>
            </a:r>
            <a:r>
              <a:rPr lang="ru-RU" i="1" dirty="0" err="1"/>
              <a:t>Злуки</a:t>
            </a:r>
            <a:r>
              <a:rPr lang="ru-RU" i="1" dirty="0"/>
              <a:t>. </a:t>
            </a:r>
            <a:endParaRPr lang="ru-RU" i="1" dirty="0" smtClean="0"/>
          </a:p>
          <a:p>
            <a:pPr marL="0" indent="0" algn="ctr">
              <a:buNone/>
            </a:pPr>
            <a:r>
              <a:rPr lang="ru-RU" i="1" dirty="0" smtClean="0"/>
              <a:t>Хуст</a:t>
            </a:r>
            <a:r>
              <a:rPr lang="ru-RU" i="1" dirty="0"/>
              <a:t>, 22 </a:t>
            </a:r>
            <a:r>
              <a:rPr lang="ru-RU" i="1" dirty="0" err="1"/>
              <a:t>січня</a:t>
            </a:r>
            <a:r>
              <a:rPr lang="ru-RU" i="1" dirty="0"/>
              <a:t> 1939 р.</a:t>
            </a:r>
            <a:endParaRPr lang="uk-UA" dirty="0"/>
          </a:p>
        </p:txBody>
      </p:sp>
      <p:pic>
        <p:nvPicPr>
          <p:cNvPr id="18434" name="Picture 2" descr="http://zakarpattya.net.ua/postimages/pub/2013/01/%20%D0%9A%D1%83%D1%80%D0%BC%D0%B0%D0%BD%D0%BE%D0%B2%D0%B8%D1%87%20%D1%82%D0%B0%20%D0%BA%D0%B5%D1%80%D1%96%D0%B2%D0%BD%D0%B8%D1%86%D1%82%D0%B2%D0%BE%20%D0%9A%D0%B0%D1%80%D0%BF%D0%B0%D1%82%D1%81%D1%8C%D0%BA%D0%BE%D1%97%20%D0%A1%D1%96%D1%87%D1%96%20%D0%B2%D0%B8%D1%81%D1%82%D1%83%D0%BF%D0%B0%D1%8E%D1%82%D1%8C%20%D0%BF%D0%B5%D1%80%D0%B5%D0%B4%20%D0%BD%D0%B0%D1%80%D0%BE%D0%B4%D0%BE%D0%BC%20%D0%B2%20%D0%94%D0%B5%D0%BD%D1%8C%20%D0%97%D0%BB%D1%83%D0%BA%D0%B8.%20%D0%A5%D1%83%D1%81%D1%82,%2022%20%D1%81%D1%96%D1%87%D0%BD%D1%8F%201939%20%D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6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3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sdazu.gov.ua/files/online/soborn22_01_14/19.jpg"/>
          <p:cNvPicPr>
            <a:picLocks noChangeAspect="1" noChangeArrowheads="1"/>
          </p:cNvPicPr>
          <p:nvPr/>
        </p:nvPicPr>
        <p:blipFill rotWithShape="1">
          <a:blip r:embed="rId2">
            <a:extLst>
              <a:ext uri="{28A0092B-C50C-407E-A947-70E740481C1C}">
                <a14:useLocalDpi xmlns:a14="http://schemas.microsoft.com/office/drawing/2010/main" val="0"/>
              </a:ext>
            </a:extLst>
          </a:blip>
          <a:srcRect l="4490" t="38064" b="8092"/>
          <a:stretch/>
        </p:blipFill>
        <p:spPr bwMode="auto">
          <a:xfrm>
            <a:off x="1446662" y="109182"/>
            <a:ext cx="6970049" cy="6086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00796"/>
            <a:ext cx="9144000" cy="461665"/>
          </a:xfrm>
          <a:prstGeom prst="rect">
            <a:avLst/>
          </a:prstGeom>
          <a:noFill/>
        </p:spPr>
        <p:txBody>
          <a:bodyPr wrap="square" rtlCol="0">
            <a:spAutoFit/>
          </a:bodyPr>
          <a:lstStyle/>
          <a:p>
            <a:pPr algn="ctr"/>
            <a:r>
              <a:rPr lang="ru-RU" sz="2400" dirty="0" err="1"/>
              <a:t>Вірш</a:t>
            </a:r>
            <a:r>
              <a:rPr lang="ru-RU" sz="2400" dirty="0"/>
              <a:t> Д. </a:t>
            </a:r>
            <a:r>
              <a:rPr lang="ru-RU" sz="2400" dirty="0" err="1"/>
              <a:t>Левського</a:t>
            </a:r>
            <a:r>
              <a:rPr lang="ru-RU" sz="2400" dirty="0"/>
              <a:t> «22 </a:t>
            </a:r>
            <a:r>
              <a:rPr lang="ru-RU" sz="2400" dirty="0" err="1"/>
              <a:t>січня</a:t>
            </a:r>
            <a:r>
              <a:rPr lang="ru-RU" sz="2400" dirty="0"/>
              <a:t>» (</a:t>
            </a:r>
            <a:r>
              <a:rPr lang="ru-RU" sz="2400" dirty="0" err="1"/>
              <a:t>Часопис</a:t>
            </a:r>
            <a:r>
              <a:rPr lang="ru-RU" sz="2400" dirty="0"/>
              <a:t> «Веселка», Ч.1, 1923 р.). </a:t>
            </a:r>
            <a:endParaRPr lang="uk-UA" sz="2400" dirty="0"/>
          </a:p>
        </p:txBody>
      </p:sp>
    </p:spTree>
    <p:extLst>
      <p:ext uri="{BB962C8B-B14F-4D97-AF65-F5344CB8AC3E}">
        <p14:creationId xmlns:p14="http://schemas.microsoft.com/office/powerpoint/2010/main" val="297718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045958"/>
            <a:ext cx="9021170" cy="812041"/>
          </a:xfrm>
        </p:spPr>
        <p:txBody>
          <a:bodyPr>
            <a:noAutofit/>
          </a:bodyPr>
          <a:lstStyle/>
          <a:p>
            <a:pPr marL="0" indent="0" algn="ctr">
              <a:buNone/>
            </a:pPr>
            <a:r>
              <a:rPr lang="ru-RU" sz="2000" dirty="0" err="1"/>
              <a:t>Повідомлення</a:t>
            </a:r>
            <a:r>
              <a:rPr lang="ru-RU" sz="2000" dirty="0"/>
              <a:t> «22 </a:t>
            </a:r>
            <a:r>
              <a:rPr lang="ru-RU" sz="2000" dirty="0" err="1"/>
              <a:t>січня</a:t>
            </a:r>
            <a:r>
              <a:rPr lang="ru-RU" sz="2000" dirty="0"/>
              <a:t> 1919 року» </a:t>
            </a:r>
            <a:r>
              <a:rPr lang="ru-RU" sz="2000" dirty="0"/>
              <a:t/>
            </a:r>
            <a:br>
              <a:rPr lang="ru-RU" sz="2000" dirty="0"/>
            </a:br>
            <a:r>
              <a:rPr lang="ru-RU" sz="2000" dirty="0" smtClean="0"/>
              <a:t>(«</a:t>
            </a:r>
            <a:r>
              <a:rPr lang="ru-RU" sz="2000" dirty="0" err="1"/>
              <a:t>Незалежність</a:t>
            </a:r>
            <a:r>
              <a:rPr lang="ru-RU" sz="2000" dirty="0"/>
              <a:t>. </a:t>
            </a:r>
            <a:r>
              <a:rPr lang="ru-RU" sz="2000" dirty="0" err="1"/>
              <a:t>Український</a:t>
            </a:r>
            <a:r>
              <a:rPr lang="ru-RU" sz="2000" dirty="0"/>
              <a:t> </a:t>
            </a:r>
            <a:r>
              <a:rPr lang="ru-RU" sz="2000" dirty="0" err="1"/>
              <a:t>двохтижневик</a:t>
            </a:r>
            <a:r>
              <a:rPr lang="ru-RU" sz="2000" dirty="0"/>
              <a:t> в </a:t>
            </a:r>
            <a:r>
              <a:rPr lang="ru-RU" sz="2000" dirty="0" err="1"/>
              <a:t>Парижі</a:t>
            </a:r>
            <a:r>
              <a:rPr lang="ru-RU" sz="2000" dirty="0"/>
              <a:t>», 1 лютого 1931 р.) </a:t>
            </a:r>
            <a:endParaRPr lang="uk-UA" sz="2000" dirty="0"/>
          </a:p>
        </p:txBody>
      </p:sp>
      <p:pic>
        <p:nvPicPr>
          <p:cNvPr id="36866" name="Picture 2" descr="http://tsdazu.gov.ua/files/online/soborn22_01_1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5" y="0"/>
            <a:ext cx="9263319" cy="604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0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sdazu.gov.ua/files/online/soborn22_01_14/18.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3" t="7161" r="5448" b="21035"/>
          <a:stretch/>
        </p:blipFill>
        <p:spPr bwMode="auto">
          <a:xfrm>
            <a:off x="1378424" y="27294"/>
            <a:ext cx="5627234" cy="67488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6522576"/>
            <a:ext cx="9144000" cy="369332"/>
          </a:xfrm>
          <a:prstGeom prst="rect">
            <a:avLst/>
          </a:prstGeom>
        </p:spPr>
        <p:txBody>
          <a:bodyPr wrap="square">
            <a:spAutoFit/>
          </a:bodyPr>
          <a:lstStyle/>
          <a:p>
            <a:pPr algn="ctr"/>
            <a:r>
              <a:rPr lang="ru-RU" dirty="0"/>
              <a:t> </a:t>
            </a:r>
            <a:r>
              <a:rPr lang="ru-RU" b="1" dirty="0" err="1"/>
              <a:t>Вірш</a:t>
            </a:r>
            <a:r>
              <a:rPr lang="ru-RU" b="1" dirty="0"/>
              <a:t> М. Ореста «</a:t>
            </a:r>
            <a:r>
              <a:rPr lang="ru-RU" b="1" dirty="0" err="1"/>
              <a:t>Видіння</a:t>
            </a:r>
            <a:r>
              <a:rPr lang="ru-RU" b="1" dirty="0"/>
              <a:t> </a:t>
            </a:r>
            <a:r>
              <a:rPr lang="ru-RU" b="1" dirty="0" err="1"/>
              <a:t>минулого</a:t>
            </a:r>
            <a:r>
              <a:rPr lang="ru-RU" b="1" dirty="0"/>
              <a:t>» (</a:t>
            </a:r>
            <a:r>
              <a:rPr lang="ru-RU" b="1" dirty="0" err="1"/>
              <a:t>Додаток</a:t>
            </a:r>
            <a:r>
              <a:rPr lang="ru-RU" b="1" dirty="0"/>
              <a:t> до </a:t>
            </a:r>
            <a:r>
              <a:rPr lang="ru-RU" b="1" dirty="0" err="1"/>
              <a:t>часопису</a:t>
            </a:r>
            <a:r>
              <a:rPr lang="ru-RU" b="1" dirty="0"/>
              <a:t> «Наше </a:t>
            </a:r>
            <a:r>
              <a:rPr lang="ru-RU" b="1" dirty="0" err="1"/>
              <a:t>життя</a:t>
            </a:r>
            <a:r>
              <a:rPr lang="ru-RU" b="1" dirty="0"/>
              <a:t>», Ч.5, 1946 р.)</a:t>
            </a:r>
            <a:endParaRPr lang="uk-UA" sz="1600" b="1" dirty="0"/>
          </a:p>
        </p:txBody>
      </p:sp>
    </p:spTree>
    <p:extLst>
      <p:ext uri="{BB962C8B-B14F-4D97-AF65-F5344CB8AC3E}">
        <p14:creationId xmlns:p14="http://schemas.microsoft.com/office/powerpoint/2010/main" val="108039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421" y="114601"/>
            <a:ext cx="8679976" cy="4711234"/>
          </a:xfrm>
        </p:spPr>
        <p:txBody>
          <a:bodyPr/>
          <a:lstStyle/>
          <a:p>
            <a:pPr marL="0" indent="0" algn="ctr">
              <a:buNone/>
            </a:pPr>
            <a:r>
              <a:rPr lang="uk-UA" dirty="0"/>
              <a:t>А от в 1990 році відбулося перше масове святкування. </a:t>
            </a:r>
            <a:endParaRPr lang="en-US" dirty="0"/>
          </a:p>
          <a:p>
            <a:pPr marL="0" indent="0" algn="ctr">
              <a:buNone/>
            </a:pPr>
            <a:r>
              <a:rPr lang="uk-UA" dirty="0"/>
              <a:t>І передував цьому святкуванню «Живий ланцюг».</a:t>
            </a:r>
          </a:p>
          <a:p>
            <a:pPr marL="0" indent="0">
              <a:buNone/>
            </a:pPr>
            <a:endParaRPr lang="uk-UA" dirty="0"/>
          </a:p>
        </p:txBody>
      </p:sp>
      <p:pic>
        <p:nvPicPr>
          <p:cNvPr id="19458" name="Picture 2" descr="http://www.memory.gov.ua/sites/default/files/userupload/soborn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56" y="1417523"/>
            <a:ext cx="7992138" cy="534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1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083" y="6018663"/>
            <a:ext cx="8553132" cy="731506"/>
          </a:xfrm>
        </p:spPr>
        <p:txBody>
          <a:bodyPr>
            <a:normAutofit fontScale="92500" lnSpcReduction="10000"/>
          </a:bodyPr>
          <a:lstStyle/>
          <a:p>
            <a:pPr marL="0" indent="0" algn="ctr">
              <a:buNone/>
            </a:pPr>
            <a:r>
              <a:rPr lang="ru-RU" i="1" dirty="0" err="1"/>
              <a:t>Учасники</a:t>
            </a:r>
            <a:r>
              <a:rPr lang="ru-RU" i="1" dirty="0"/>
              <a:t> “Живого </a:t>
            </a:r>
            <a:r>
              <a:rPr lang="ru-RU" i="1" dirty="0" err="1"/>
              <a:t>ланцюга</a:t>
            </a:r>
            <a:r>
              <a:rPr lang="ru-RU" i="1" dirty="0"/>
              <a:t>” на </a:t>
            </a:r>
            <a:r>
              <a:rPr lang="ru-RU" i="1" dirty="0" err="1"/>
              <a:t>вул</a:t>
            </a:r>
            <a:r>
              <a:rPr lang="ru-RU" i="1" dirty="0"/>
              <a:t>. </a:t>
            </a:r>
            <a:r>
              <a:rPr lang="ru-RU" i="1" dirty="0" err="1"/>
              <a:t>Стрийській</a:t>
            </a:r>
            <a:r>
              <a:rPr lang="ru-RU" i="1" dirty="0"/>
              <a:t> у </a:t>
            </a:r>
            <a:r>
              <a:rPr lang="ru-RU" i="1" dirty="0" err="1"/>
              <a:t>Львові</a:t>
            </a:r>
            <a:r>
              <a:rPr lang="ru-RU" i="1" dirty="0"/>
              <a:t>. Фото 1990 року. Взято з “</a:t>
            </a:r>
            <a:r>
              <a:rPr lang="ru-RU" i="1" dirty="0" err="1"/>
              <a:t>Історична</a:t>
            </a:r>
            <a:r>
              <a:rPr lang="ru-RU" i="1" dirty="0"/>
              <a:t> Правда”</a:t>
            </a:r>
            <a:endParaRPr lang="uk-UA" dirty="0"/>
          </a:p>
        </p:txBody>
      </p:sp>
      <p:pic>
        <p:nvPicPr>
          <p:cNvPr id="2050" name="Picture 2" descr="Учасники &quot;Живого ланцюга&quot; на вул. Стрийській у Львові. Фото 1990 року. Взято з &quot;Історична Прав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05" y="92075"/>
            <a:ext cx="8762288" cy="580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6402" y="128249"/>
            <a:ext cx="7869891" cy="4711234"/>
          </a:xfrm>
        </p:spPr>
        <p:txBody>
          <a:bodyPr/>
          <a:lstStyle/>
          <a:p>
            <a:pPr marL="0" indent="0" algn="ctr">
              <a:buNone/>
            </a:pPr>
            <a:r>
              <a:rPr lang="uk-UA" dirty="0"/>
              <a:t>Ідея «Живого ланцюга» між містами не була чимось новим, адже за два роки до того подібна акція відбулася в Прибалтиці. Там «живий ланцюг» об’єднав три столиці – Вільнюс, Ригу та Таллінн. Ініціаторами ж повтору такої акцію в Україні були члени Народного руху України, зокрема брати Горині. Ідея не виглядала утопічною, оскільки вже кілька років в УРСР відбувалися різноманітні масові мітинги.</a:t>
            </a:r>
            <a:endParaRPr lang="uk-UA" dirty="0"/>
          </a:p>
        </p:txBody>
      </p:sp>
      <p:pic>
        <p:nvPicPr>
          <p:cNvPr id="28674" name="Picture 2" descr="День Соборності 1990 року у у Львові. Фото 1990 ро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94" y="3587988"/>
            <a:ext cx="5431808" cy="32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5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ory.gov.ua/sites/default/files/userupload/sobornist_mal.jpg"/>
          <p:cNvPicPr>
            <a:picLocks noChangeAspect="1" noChangeArrowheads="1"/>
          </p:cNvPicPr>
          <p:nvPr/>
        </p:nvPicPr>
        <p:blipFill rotWithShape="1">
          <a:blip r:embed="rId2">
            <a:extLst>
              <a:ext uri="{28A0092B-C50C-407E-A947-70E740481C1C}">
                <a14:useLocalDpi xmlns:a14="http://schemas.microsoft.com/office/drawing/2010/main" val="0"/>
              </a:ext>
            </a:extLst>
          </a:blip>
          <a:srcRect l="4730" r="3091" b="9015"/>
          <a:stretch/>
        </p:blipFill>
        <p:spPr bwMode="auto">
          <a:xfrm>
            <a:off x="109182" y="95534"/>
            <a:ext cx="8932155" cy="44082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660" y="5008728"/>
            <a:ext cx="8898340" cy="1384995"/>
          </a:xfrm>
          <a:prstGeom prst="rect">
            <a:avLst/>
          </a:prstGeom>
          <a:noFill/>
        </p:spPr>
        <p:txBody>
          <a:bodyPr wrap="square" rtlCol="0">
            <a:spAutoFit/>
          </a:bodyPr>
          <a:lstStyle/>
          <a:p>
            <a:pPr algn="ctr"/>
            <a:r>
              <a:rPr lang="uk-UA" sz="2800" dirty="0" smtClean="0"/>
              <a:t>22 січня 2018 рік – 99 річниця </a:t>
            </a:r>
            <a:r>
              <a:rPr lang="uk-UA" sz="2800" dirty="0"/>
              <a:t>Акту Злуки Української Народної Республіки і </a:t>
            </a:r>
            <a:r>
              <a:rPr lang="uk-UA" sz="2800" dirty="0" err="1"/>
              <a:t>Західно</a:t>
            </a:r>
            <a:r>
              <a:rPr lang="uk-UA" sz="2800" dirty="0"/>
              <a:t> – Української Народної Республіки</a:t>
            </a:r>
            <a:endParaRPr lang="uk-UA" sz="2800" dirty="0"/>
          </a:p>
        </p:txBody>
      </p:sp>
    </p:spTree>
    <p:extLst>
      <p:ext uri="{BB962C8B-B14F-4D97-AF65-F5344CB8AC3E}">
        <p14:creationId xmlns:p14="http://schemas.microsoft.com/office/powerpoint/2010/main" val="24204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3572" y="5800297"/>
            <a:ext cx="7869891" cy="799745"/>
          </a:xfrm>
        </p:spPr>
        <p:txBody>
          <a:bodyPr/>
          <a:lstStyle/>
          <a:p>
            <a:pPr marL="0" indent="0" algn="ctr">
              <a:buNone/>
            </a:pPr>
            <a:r>
              <a:rPr lang="ru-RU" dirty="0"/>
              <a:t>21 </a:t>
            </a:r>
            <a:r>
              <a:rPr lang="ru-RU" dirty="0" err="1"/>
              <a:t>січня</a:t>
            </a:r>
            <a:r>
              <a:rPr lang="ru-RU" dirty="0"/>
              <a:t> 1990 року. </a:t>
            </a:r>
            <a:r>
              <a:rPr lang="ru-RU" dirty="0" err="1"/>
              <a:t>Софіївська</a:t>
            </a:r>
            <a:r>
              <a:rPr lang="ru-RU" dirty="0"/>
              <a:t> </a:t>
            </a:r>
            <a:r>
              <a:rPr lang="ru-RU" dirty="0" err="1"/>
              <a:t>площа</a:t>
            </a:r>
            <a:r>
              <a:rPr lang="ru-RU" dirty="0"/>
              <a:t> </a:t>
            </a:r>
            <a:endParaRPr lang="uk-UA" dirty="0"/>
          </a:p>
        </p:txBody>
      </p:sp>
      <p:pic>
        <p:nvPicPr>
          <p:cNvPr id="11266" name="Picture 2" descr="http://his.img.pravda.com/images/doc/1/1/11cd3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9308"/>
            <a:ext cx="8669998" cy="540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5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Живий ланцю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326" y="0"/>
            <a:ext cx="45486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26" y="132139"/>
            <a:ext cx="4572000" cy="5693866"/>
          </a:xfrm>
          <a:prstGeom prst="rect">
            <a:avLst/>
          </a:prstGeom>
        </p:spPr>
        <p:txBody>
          <a:bodyPr>
            <a:spAutoFit/>
          </a:bodyPr>
          <a:lstStyle/>
          <a:p>
            <a:pPr algn="ctr"/>
            <a:r>
              <a:rPr lang="uk-UA" sz="2800" i="1" dirty="0"/>
              <a:t>"Віднині зливаються в одно віками відділені одна від одної частини України — Галичина, Буковина, Закарпаття і Придніпрянська Україна — в одну Велику Україну. Сповнилися відвічні мрії, для яких жили й за які вмирали найкращі сини </a:t>
            </a:r>
            <a:r>
              <a:rPr lang="uk-UA" sz="2800" i="1" dirty="0" smtClean="0"/>
              <a:t>України </a:t>
            </a:r>
            <a:r>
              <a:rPr lang="ru-RU" sz="2800" i="1" dirty="0" smtClean="0"/>
              <a:t>"</a:t>
            </a:r>
            <a:r>
              <a:rPr lang="ru-RU" sz="2800" dirty="0" smtClean="0"/>
              <a:t>— </a:t>
            </a:r>
            <a:r>
              <a:rPr lang="ru-RU" sz="2800" dirty="0" err="1"/>
              <a:t>пролунало</a:t>
            </a:r>
            <a:r>
              <a:rPr lang="ru-RU" sz="2800" dirty="0"/>
              <a:t> 22 </a:t>
            </a:r>
            <a:r>
              <a:rPr lang="ru-RU" sz="2800" dirty="0" err="1"/>
              <a:t>січня</a:t>
            </a:r>
            <a:r>
              <a:rPr lang="ru-RU" sz="2800" dirty="0"/>
              <a:t> 1919 року на </a:t>
            </a:r>
            <a:r>
              <a:rPr lang="ru-RU" sz="2800" dirty="0" err="1"/>
              <a:t>Софійському</a:t>
            </a:r>
            <a:r>
              <a:rPr lang="ru-RU" sz="2800" dirty="0"/>
              <a:t> </a:t>
            </a:r>
            <a:r>
              <a:rPr lang="ru-RU" sz="2800" dirty="0" err="1"/>
              <a:t>майдані</a:t>
            </a:r>
            <a:r>
              <a:rPr lang="ru-RU" sz="2800" dirty="0"/>
              <a:t> в </a:t>
            </a:r>
            <a:r>
              <a:rPr lang="ru-RU" sz="2800" dirty="0" err="1"/>
              <a:t>Києві</a:t>
            </a:r>
            <a:r>
              <a:rPr lang="ru-RU" sz="2800" dirty="0"/>
              <a:t>. </a:t>
            </a:r>
            <a:endParaRPr lang="uk-UA" sz="2800" dirty="0"/>
          </a:p>
        </p:txBody>
      </p:sp>
    </p:spTree>
    <p:extLst>
      <p:ext uri="{BB962C8B-B14F-4D97-AF65-F5344CB8AC3E}">
        <p14:creationId xmlns:p14="http://schemas.microsoft.com/office/powerpoint/2010/main" val="339390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515" y="5471401"/>
            <a:ext cx="7869891" cy="1386599"/>
          </a:xfrm>
        </p:spPr>
        <p:txBody>
          <a:bodyPr/>
          <a:lstStyle/>
          <a:p>
            <a:pPr marL="0" indent="0" algn="ctr">
              <a:buNone/>
            </a:pPr>
            <a:r>
              <a:rPr lang="ru-RU" i="1" dirty="0" err="1"/>
              <a:t>Кілька</a:t>
            </a:r>
            <a:r>
              <a:rPr lang="ru-RU" i="1" dirty="0"/>
              <a:t> шеренг “Живого </a:t>
            </a:r>
            <a:r>
              <a:rPr lang="ru-RU" i="1" dirty="0" err="1"/>
              <a:t>ланцюга</a:t>
            </a:r>
            <a:r>
              <a:rPr lang="ru-RU" i="1" dirty="0"/>
              <a:t>” на </a:t>
            </a:r>
            <a:r>
              <a:rPr lang="ru-RU" i="1" dirty="0" err="1"/>
              <a:t>проспекті</a:t>
            </a:r>
            <a:r>
              <a:rPr lang="ru-RU" i="1" dirty="0"/>
              <a:t> </a:t>
            </a:r>
            <a:r>
              <a:rPr lang="ru-RU" i="1" dirty="0" err="1"/>
              <a:t>Свободи</a:t>
            </a:r>
            <a:r>
              <a:rPr lang="ru-RU" i="1" dirty="0"/>
              <a:t> у </a:t>
            </a:r>
            <a:r>
              <a:rPr lang="ru-RU" i="1" dirty="0" err="1"/>
              <a:t>Львові</a:t>
            </a:r>
            <a:r>
              <a:rPr lang="ru-RU" i="1" dirty="0"/>
              <a:t>. Фото 1990 року.</a:t>
            </a:r>
            <a:endParaRPr lang="uk-UA" dirty="0"/>
          </a:p>
        </p:txBody>
      </p:sp>
      <p:pic>
        <p:nvPicPr>
          <p:cNvPr id="6146" name="Picture 2" descr="Кілька шеренг &quot;Живого ланцюга&quot; на проспекті Свободи у Львові. Фото 1990 року. Взято з ЦДВ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74" y="84158"/>
            <a:ext cx="7730620" cy="532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7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334" y="6127844"/>
            <a:ext cx="7869891" cy="730155"/>
          </a:xfrm>
        </p:spPr>
        <p:txBody>
          <a:bodyPr/>
          <a:lstStyle/>
          <a:p>
            <a:pPr marL="0" indent="0" algn="ctr">
              <a:buNone/>
            </a:pPr>
            <a:r>
              <a:rPr lang="ru-RU" dirty="0" err="1"/>
              <a:t>Буковинці</a:t>
            </a:r>
            <a:r>
              <a:rPr lang="ru-RU" dirty="0"/>
              <a:t> </a:t>
            </a:r>
            <a:r>
              <a:rPr lang="ru-RU" dirty="0" err="1"/>
              <a:t>теж</a:t>
            </a:r>
            <a:r>
              <a:rPr lang="ru-RU" dirty="0"/>
              <a:t> </a:t>
            </a:r>
            <a:r>
              <a:rPr lang="ru-RU" dirty="0" err="1"/>
              <a:t>приєдналися</a:t>
            </a:r>
            <a:r>
              <a:rPr lang="ru-RU" dirty="0"/>
              <a:t> до </a:t>
            </a:r>
            <a:r>
              <a:rPr lang="ru-RU" dirty="0" err="1"/>
              <a:t>акції</a:t>
            </a:r>
            <a:r>
              <a:rPr lang="ru-RU" dirty="0"/>
              <a:t> за </a:t>
            </a:r>
            <a:r>
              <a:rPr lang="ru-RU" dirty="0" err="1"/>
              <a:t>єдність</a:t>
            </a:r>
            <a:endParaRPr lang="uk-UA" dirty="0"/>
          </a:p>
        </p:txBody>
      </p:sp>
      <p:pic>
        <p:nvPicPr>
          <p:cNvPr id="12290" name="Picture 2" descr="http://his.img.pravda.com/images/doc/0/2/0266a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5" y="192117"/>
            <a:ext cx="8101322" cy="589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7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133" y="6346209"/>
            <a:ext cx="7869891" cy="436256"/>
          </a:xfrm>
        </p:spPr>
        <p:txBody>
          <a:bodyPr>
            <a:normAutofit lnSpcReduction="10000"/>
          </a:bodyPr>
          <a:lstStyle/>
          <a:p>
            <a:pPr marL="0" indent="0" algn="ctr">
              <a:buNone/>
            </a:pPr>
            <a:r>
              <a:rPr lang="uk-UA" dirty="0" err="1"/>
              <a:t>Д</a:t>
            </a:r>
            <a:r>
              <a:rPr lang="ru-RU" dirty="0" err="1" smtClean="0"/>
              <a:t>елегація</a:t>
            </a:r>
            <a:r>
              <a:rPr lang="ru-RU" dirty="0" smtClean="0"/>
              <a:t> </a:t>
            </a:r>
            <a:r>
              <a:rPr lang="ru-RU" dirty="0"/>
              <a:t>з </a:t>
            </a:r>
            <a:r>
              <a:rPr lang="ru-RU" dirty="0" err="1"/>
              <a:t>Чернігова</a:t>
            </a:r>
            <a:r>
              <a:rPr lang="ru-RU" dirty="0"/>
              <a:t> в </a:t>
            </a:r>
            <a:r>
              <a:rPr lang="ru-RU" dirty="0" err="1" smtClean="0"/>
              <a:t>Києві</a:t>
            </a:r>
            <a:endParaRPr lang="uk-UA" b="1" dirty="0"/>
          </a:p>
        </p:txBody>
      </p:sp>
      <p:pic>
        <p:nvPicPr>
          <p:cNvPr id="13314" name="Picture 2" descr="http://his.img.pravda.com/images/doc/7/a/7a62c73-a-stup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42" y="104774"/>
            <a:ext cx="8149350" cy="626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948171"/>
            <a:ext cx="8898340" cy="909829"/>
          </a:xfrm>
        </p:spPr>
        <p:txBody>
          <a:bodyPr>
            <a:normAutofit fontScale="77500" lnSpcReduction="20000"/>
          </a:bodyPr>
          <a:lstStyle/>
          <a:p>
            <a:pPr marL="0" indent="0" algn="ctr">
              <a:buNone/>
            </a:pPr>
            <a:r>
              <a:rPr lang="ru-RU" dirty="0" err="1"/>
              <a:t>Мітинг</a:t>
            </a:r>
            <a:r>
              <a:rPr lang="ru-RU" dirty="0"/>
              <a:t> на </a:t>
            </a:r>
            <a:r>
              <a:rPr lang="ru-RU" dirty="0" err="1"/>
              <a:t>стадіоні</a:t>
            </a:r>
            <a:r>
              <a:rPr lang="ru-RU" dirty="0"/>
              <a:t> "Спартак" у </a:t>
            </a:r>
            <a:r>
              <a:rPr lang="ru-RU" dirty="0" err="1"/>
              <a:t>Житомирі</a:t>
            </a:r>
            <a:r>
              <a:rPr lang="ru-RU" dirty="0"/>
              <a:t> в день </a:t>
            </a:r>
            <a:r>
              <a:rPr lang="ru-RU" dirty="0" err="1"/>
              <a:t>проведення</a:t>
            </a:r>
            <a:r>
              <a:rPr lang="ru-RU" dirty="0"/>
              <a:t> "живого </a:t>
            </a:r>
            <a:r>
              <a:rPr lang="ru-RU" dirty="0" err="1"/>
              <a:t>ланцюга</a:t>
            </a:r>
            <a:r>
              <a:rPr lang="ru-RU" dirty="0"/>
              <a:t>" 21.01.1990</a:t>
            </a:r>
            <a:r>
              <a:rPr lang="ru-RU" dirty="0" smtClean="0"/>
              <a:t>. </a:t>
            </a:r>
            <a:r>
              <a:rPr lang="ru-RU" dirty="0"/>
              <a:t>Плакат </a:t>
            </a:r>
            <a:r>
              <a:rPr lang="ru-RU" dirty="0" err="1"/>
              <a:t>із</a:t>
            </a:r>
            <a:r>
              <a:rPr lang="ru-RU" dirty="0"/>
              <a:t> </a:t>
            </a:r>
            <a:r>
              <a:rPr lang="ru-RU" dirty="0" err="1"/>
              <a:t>спростуванням</a:t>
            </a:r>
            <a:r>
              <a:rPr lang="ru-RU" dirty="0"/>
              <a:t> </a:t>
            </a:r>
            <a:r>
              <a:rPr lang="ru-RU" dirty="0" err="1"/>
              <a:t>радянського</a:t>
            </a:r>
            <a:r>
              <a:rPr lang="ru-RU" dirty="0"/>
              <a:t> </a:t>
            </a:r>
            <a:r>
              <a:rPr lang="ru-RU" dirty="0" err="1"/>
              <a:t>твердження</a:t>
            </a:r>
            <a:r>
              <a:rPr lang="ru-RU" dirty="0"/>
              <a:t> про </a:t>
            </a:r>
            <a:r>
              <a:rPr lang="ru-RU" dirty="0" err="1"/>
              <a:t>возз'єднання</a:t>
            </a:r>
            <a:r>
              <a:rPr lang="ru-RU" dirty="0"/>
              <a:t> на честь </a:t>
            </a:r>
            <a:r>
              <a:rPr lang="ru-RU" dirty="0" err="1"/>
              <a:t>більш</a:t>
            </a:r>
            <a:r>
              <a:rPr lang="ru-RU" dirty="0"/>
              <a:t> </a:t>
            </a:r>
            <a:r>
              <a:rPr lang="ru-RU" dirty="0" err="1"/>
              <a:t>давнього</a:t>
            </a:r>
            <a:r>
              <a:rPr lang="ru-RU" dirty="0"/>
              <a:t>.</a:t>
            </a:r>
            <a:endParaRPr lang="uk-UA" dirty="0"/>
          </a:p>
        </p:txBody>
      </p:sp>
      <p:pic>
        <p:nvPicPr>
          <p:cNvPr id="14338" name="Picture 2" descr="http://his.img.pravda.com/images/doc/f/6/f617d3f-a-zhytomy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98" y="47932"/>
            <a:ext cx="7705535" cy="590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1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6151" y="6168788"/>
            <a:ext cx="7869891" cy="526790"/>
          </a:xfrm>
        </p:spPr>
        <p:txBody>
          <a:bodyPr/>
          <a:lstStyle/>
          <a:p>
            <a:pPr marL="0" indent="0" algn="ctr">
              <a:buNone/>
            </a:pPr>
            <a:r>
              <a:rPr lang="ru-RU" dirty="0" err="1"/>
              <a:t>Рівне</a:t>
            </a:r>
            <a:r>
              <a:rPr lang="ru-RU" dirty="0"/>
              <a:t>. </a:t>
            </a:r>
            <a:r>
              <a:rPr lang="ru-RU" dirty="0" err="1"/>
              <a:t>Активісти</a:t>
            </a:r>
            <a:r>
              <a:rPr lang="ru-RU" dirty="0"/>
              <a:t> </a:t>
            </a:r>
            <a:r>
              <a:rPr lang="ru-RU" dirty="0" err="1"/>
              <a:t>львівського</a:t>
            </a:r>
            <a:r>
              <a:rPr lang="ru-RU" dirty="0"/>
              <a:t> </a:t>
            </a:r>
            <a:r>
              <a:rPr lang="ru-RU" dirty="0" err="1"/>
              <a:t>Товариства</a:t>
            </a:r>
            <a:r>
              <a:rPr lang="ru-RU" dirty="0"/>
              <a:t> Лева</a:t>
            </a:r>
            <a:endParaRPr lang="uk-UA" dirty="0"/>
          </a:p>
        </p:txBody>
      </p:sp>
      <p:pic>
        <p:nvPicPr>
          <p:cNvPr id="15362" name="Picture 2" descr="http://his.img.pravda.com/images/doc/3/f/3f31b58-a-riv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76" y="42462"/>
            <a:ext cx="8760645" cy="612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65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uk/7/7d/%D0%96%D0%B8%D0%B2%D0%B8%D0%B9_%D0%BB%D0%B0%D0%BD%D1%86%D1%8E%D0%B3-%D0%B4%D0%BE%D0%BD%D0%B5%D1%86%D1%8C%D0%B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69" y="119370"/>
            <a:ext cx="8660879" cy="673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1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is.img.pravda.com/images/doc/5/8/58edf0d-a-lviv-vyizd.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00"/>
          <a:stretch/>
        </p:blipFill>
        <p:spPr bwMode="auto">
          <a:xfrm>
            <a:off x="127734" y="104775"/>
            <a:ext cx="4070871"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478" y="5513695"/>
            <a:ext cx="4107976" cy="923330"/>
          </a:xfrm>
          <a:prstGeom prst="rect">
            <a:avLst/>
          </a:prstGeom>
          <a:noFill/>
        </p:spPr>
        <p:txBody>
          <a:bodyPr wrap="square" rtlCol="0">
            <a:spAutoFit/>
          </a:bodyPr>
          <a:lstStyle/>
          <a:p>
            <a:pPr algn="ctr"/>
            <a:r>
              <a:rPr lang="ru-RU" dirty="0" err="1"/>
              <a:t>Виїзд</a:t>
            </a:r>
            <a:r>
              <a:rPr lang="ru-RU" dirty="0"/>
              <a:t> </a:t>
            </a:r>
            <a:r>
              <a:rPr lang="ru-RU" dirty="0" err="1"/>
              <a:t>зі</a:t>
            </a:r>
            <a:r>
              <a:rPr lang="ru-RU" dirty="0"/>
              <a:t> Львова в </a:t>
            </a:r>
            <a:r>
              <a:rPr lang="ru-RU" dirty="0" err="1"/>
              <a:t>бік</a:t>
            </a:r>
            <a:r>
              <a:rPr lang="ru-RU" dirty="0"/>
              <a:t> </a:t>
            </a:r>
            <a:r>
              <a:rPr lang="ru-RU" dirty="0" err="1"/>
              <a:t>Києва</a:t>
            </a:r>
            <a:r>
              <a:rPr lang="ru-RU" dirty="0"/>
              <a:t>. Тарас </a:t>
            </a:r>
            <a:r>
              <a:rPr lang="ru-RU" dirty="0" err="1"/>
              <a:t>Гордієнко</a:t>
            </a:r>
            <a:r>
              <a:rPr lang="ru-RU" dirty="0"/>
              <a:t> і </a:t>
            </a:r>
            <a:r>
              <a:rPr lang="ru-RU" dirty="0" err="1"/>
              <a:t>Олена</a:t>
            </a:r>
            <a:r>
              <a:rPr lang="ru-RU" dirty="0"/>
              <a:t> Тимчишин - </a:t>
            </a:r>
            <a:r>
              <a:rPr lang="ru-RU" dirty="0" err="1"/>
              <a:t>студенти</a:t>
            </a:r>
            <a:r>
              <a:rPr lang="ru-RU" dirty="0"/>
              <a:t> </a:t>
            </a:r>
            <a:r>
              <a:rPr lang="ru-RU" dirty="0" err="1"/>
              <a:t>Львівського</a:t>
            </a:r>
            <a:r>
              <a:rPr lang="ru-RU" dirty="0"/>
              <a:t> </a:t>
            </a:r>
            <a:r>
              <a:rPr lang="ru-RU" dirty="0" err="1"/>
              <a:t>університету</a:t>
            </a:r>
            <a:r>
              <a:rPr lang="ru-RU" dirty="0"/>
              <a:t>.</a:t>
            </a:r>
            <a:endParaRPr lang="uk-UA" dirty="0"/>
          </a:p>
        </p:txBody>
      </p:sp>
      <p:pic>
        <p:nvPicPr>
          <p:cNvPr id="7172" name="Picture 4" descr="https://upload.wikimedia.org/wikipedia/commons/8/8c/%D0%96%D0%B8%D0%B2%D0%B8%D0%B9_%D0%BB%D0%B0%D0%BD%D1%86%D1%8E%D0%B3.JPG"/>
          <p:cNvPicPr>
            <a:picLocks noChangeAspect="1" noChangeArrowheads="1"/>
          </p:cNvPicPr>
          <p:nvPr/>
        </p:nvPicPr>
        <p:blipFill rotWithShape="1">
          <a:blip r:embed="rId3">
            <a:extLst>
              <a:ext uri="{28A0092B-C50C-407E-A947-70E740481C1C}">
                <a14:useLocalDpi xmlns:a14="http://schemas.microsoft.com/office/drawing/2010/main" val="0"/>
              </a:ext>
            </a:extLst>
          </a:blip>
          <a:srcRect r="7787"/>
          <a:stretch/>
        </p:blipFill>
        <p:spPr bwMode="auto">
          <a:xfrm>
            <a:off x="4253197" y="135268"/>
            <a:ext cx="4848367" cy="509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3212" y="5513695"/>
            <a:ext cx="4531056" cy="646331"/>
          </a:xfrm>
          <a:prstGeom prst="rect">
            <a:avLst/>
          </a:prstGeom>
          <a:noFill/>
        </p:spPr>
        <p:txBody>
          <a:bodyPr wrap="square" rtlCol="0">
            <a:spAutoFit/>
          </a:bodyPr>
          <a:lstStyle/>
          <a:p>
            <a:pPr algn="ctr"/>
            <a:r>
              <a:rPr lang="ru-RU" dirty="0" err="1"/>
              <a:t>Донеччани</a:t>
            </a:r>
            <a:r>
              <a:rPr lang="ru-RU" dirty="0"/>
              <a:t> у «живому </a:t>
            </a:r>
            <a:r>
              <a:rPr lang="ru-RU" dirty="0" err="1"/>
              <a:t>ланцюзі</a:t>
            </a:r>
            <a:r>
              <a:rPr lang="ru-RU" dirty="0"/>
              <a:t>» 21 </a:t>
            </a:r>
            <a:r>
              <a:rPr lang="ru-RU" dirty="0" err="1"/>
              <a:t>січня</a:t>
            </a:r>
            <a:r>
              <a:rPr lang="ru-RU" dirty="0"/>
              <a:t> 1990 р.</a:t>
            </a:r>
            <a:endParaRPr lang="uk-UA" dirty="0"/>
          </a:p>
        </p:txBody>
      </p:sp>
    </p:spTree>
    <p:extLst>
      <p:ext uri="{BB962C8B-B14F-4D97-AF65-F5344CB8AC3E}">
        <p14:creationId xmlns:p14="http://schemas.microsoft.com/office/powerpoint/2010/main" val="102569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his.img.pravda.com/images/doc/a/4/a4c1052-a-mykolayi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76" y="118256"/>
            <a:ext cx="8492115" cy="5736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4716" y="5991364"/>
            <a:ext cx="8939284" cy="954107"/>
          </a:xfrm>
          <a:prstGeom prst="rect">
            <a:avLst/>
          </a:prstGeom>
          <a:noFill/>
        </p:spPr>
        <p:txBody>
          <a:bodyPr wrap="square" rtlCol="0">
            <a:spAutoFit/>
          </a:bodyPr>
          <a:lstStyle/>
          <a:p>
            <a:pPr algn="ctr"/>
            <a:r>
              <a:rPr lang="ru-RU" sz="2800" dirty="0" err="1"/>
              <a:t>Залучені</a:t>
            </a:r>
            <a:r>
              <a:rPr lang="ru-RU" sz="2800" dirty="0"/>
              <a:t> </a:t>
            </a:r>
            <a:r>
              <a:rPr lang="ru-RU" sz="2800" dirty="0" err="1"/>
              <a:t>траспортні</a:t>
            </a:r>
            <a:r>
              <a:rPr lang="ru-RU" sz="2800" dirty="0"/>
              <a:t> </a:t>
            </a:r>
            <a:r>
              <a:rPr lang="ru-RU" sz="2800" dirty="0" err="1"/>
              <a:t>засоби</a:t>
            </a:r>
            <a:r>
              <a:rPr lang="ru-RU" sz="2800" dirty="0"/>
              <a:t> </a:t>
            </a:r>
            <a:r>
              <a:rPr lang="ru-RU" sz="2800" dirty="0" err="1"/>
              <a:t>дають</a:t>
            </a:r>
            <a:r>
              <a:rPr lang="ru-RU" sz="2800" dirty="0"/>
              <a:t> </a:t>
            </a:r>
            <a:r>
              <a:rPr lang="ru-RU" sz="2800" dirty="0" err="1"/>
              <a:t>можливість</a:t>
            </a:r>
            <a:r>
              <a:rPr lang="ru-RU" sz="2800" dirty="0"/>
              <a:t> </a:t>
            </a:r>
            <a:endParaRPr lang="ru-RU" sz="2800" dirty="0" smtClean="0"/>
          </a:p>
          <a:p>
            <a:pPr algn="ctr"/>
            <a:r>
              <a:rPr lang="ru-RU" sz="2800" dirty="0" err="1" smtClean="0"/>
              <a:t>оцінити</a:t>
            </a:r>
            <a:r>
              <a:rPr lang="ru-RU" sz="2800" dirty="0" smtClean="0"/>
              <a:t> </a:t>
            </a:r>
            <a:r>
              <a:rPr lang="ru-RU" sz="2800" dirty="0" err="1"/>
              <a:t>розмах</a:t>
            </a:r>
            <a:r>
              <a:rPr lang="ru-RU" sz="2800" dirty="0"/>
              <a:t> </a:t>
            </a:r>
            <a:r>
              <a:rPr lang="ru-RU" sz="2800" dirty="0" err="1"/>
              <a:t>події</a:t>
            </a:r>
            <a:endParaRPr lang="uk-UA" dirty="0"/>
          </a:p>
        </p:txBody>
      </p:sp>
    </p:spTree>
    <p:extLst>
      <p:ext uri="{BB962C8B-B14F-4D97-AF65-F5344CB8AC3E}">
        <p14:creationId xmlns:p14="http://schemas.microsoft.com/office/powerpoint/2010/main" val="58975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477673" y="182252"/>
            <a:ext cx="3889612" cy="6382321"/>
          </a:xfrm>
        </p:spPr>
        <p:txBody>
          <a:bodyPr>
            <a:normAutofit lnSpcReduction="10000"/>
          </a:bodyPr>
          <a:lstStyle/>
          <a:p>
            <a:pPr marL="0" indent="0">
              <a:buNone/>
            </a:pPr>
            <a:r>
              <a:rPr lang="uk-UA" dirty="0"/>
              <a:t>Акт Злуки підписали 1919 року. </a:t>
            </a:r>
            <a:endParaRPr lang="uk-UA" dirty="0" smtClean="0"/>
          </a:p>
          <a:p>
            <a:pPr marL="0" indent="0">
              <a:buNone/>
            </a:pPr>
            <a:r>
              <a:rPr lang="uk-UA" dirty="0" smtClean="0"/>
              <a:t>Країну </a:t>
            </a:r>
            <a:r>
              <a:rPr lang="uk-UA" dirty="0"/>
              <a:t>розривали війська кількох держав. Документ у складних умовах готували і у Фастові, і в Києві. Центральний державний архів 70 років ховав цей документ від зазіхань КДБ. </a:t>
            </a:r>
            <a:endParaRPr lang="uk-UA" dirty="0" smtClean="0"/>
          </a:p>
          <a:p>
            <a:pPr marL="0" indent="0">
              <a:buNone/>
            </a:pPr>
            <a:r>
              <a:rPr lang="uk-UA" dirty="0" smtClean="0"/>
              <a:t>І </a:t>
            </a:r>
            <a:r>
              <a:rPr lang="uk-UA" dirty="0"/>
              <a:t>навіть сьогодні таємниця, в якому сховищі він перебуває. Час майже не вплинув на документ 1919 </a:t>
            </a:r>
            <a:r>
              <a:rPr lang="uk-UA" dirty="0" smtClean="0"/>
              <a:t>року.</a:t>
            </a:r>
            <a:endParaRPr lang="uk-UA" dirty="0"/>
          </a:p>
        </p:txBody>
      </p:sp>
      <p:pic>
        <p:nvPicPr>
          <p:cNvPr id="4" name="Picture 2" descr="http://library.hneu.edu.ua/files/imgnews/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567" y="191565"/>
            <a:ext cx="4137718" cy="627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8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629" y="5936775"/>
            <a:ext cx="8211938" cy="813393"/>
          </a:xfrm>
        </p:spPr>
        <p:txBody>
          <a:bodyPr>
            <a:normAutofit lnSpcReduction="10000"/>
          </a:bodyPr>
          <a:lstStyle/>
          <a:p>
            <a:pPr marL="0" indent="0" algn="ctr">
              <a:buNone/>
            </a:pPr>
            <a:r>
              <a:rPr lang="ru-RU" i="1" dirty="0"/>
              <a:t>Так званий “</a:t>
            </a:r>
            <a:r>
              <a:rPr lang="ru-RU" i="1" dirty="0" err="1"/>
              <a:t>вузол</a:t>
            </a:r>
            <a:r>
              <a:rPr lang="ru-RU" i="1" dirty="0"/>
              <a:t> живого </a:t>
            </a:r>
            <a:r>
              <a:rPr lang="ru-RU" i="1" dirty="0" err="1"/>
              <a:t>ланцюга</a:t>
            </a:r>
            <a:r>
              <a:rPr lang="ru-RU" i="1" dirty="0"/>
              <a:t>” на </a:t>
            </a:r>
            <a:r>
              <a:rPr lang="ru-RU" i="1" dirty="0" err="1"/>
              <a:t>проспекті</a:t>
            </a:r>
            <a:r>
              <a:rPr lang="ru-RU" i="1" dirty="0"/>
              <a:t> </a:t>
            </a:r>
            <a:r>
              <a:rPr lang="ru-RU" i="1" dirty="0" err="1"/>
              <a:t>Свободи</a:t>
            </a:r>
            <a:r>
              <a:rPr lang="ru-RU" i="1" dirty="0"/>
              <a:t> у </a:t>
            </a:r>
            <a:r>
              <a:rPr lang="ru-RU" i="1" dirty="0" err="1"/>
              <a:t>Львові</a:t>
            </a:r>
            <a:r>
              <a:rPr lang="ru-RU" i="1" dirty="0"/>
              <a:t>. Фото 1990 року.</a:t>
            </a:r>
            <a:endParaRPr lang="uk-UA" dirty="0"/>
          </a:p>
        </p:txBody>
      </p:sp>
      <p:pic>
        <p:nvPicPr>
          <p:cNvPr id="29698" name="Picture 2" descr="Так званий &quot;вузол живого ланцюга&quot; на проспекті Свободи у Львові. Фото 1990 року. Взято з Укрінфор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0" y="18064"/>
            <a:ext cx="8802806" cy="593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755" y="6059606"/>
            <a:ext cx="7869891" cy="663267"/>
          </a:xfrm>
        </p:spPr>
        <p:txBody>
          <a:bodyPr/>
          <a:lstStyle/>
          <a:p>
            <a:pPr marL="0" indent="0" algn="ctr">
              <a:buNone/>
            </a:pPr>
            <a:r>
              <a:rPr lang="uk-UA" dirty="0" smtClean="0"/>
              <a:t>Тернопільська область</a:t>
            </a:r>
            <a:endParaRPr lang="uk-UA" dirty="0"/>
          </a:p>
        </p:txBody>
      </p:sp>
      <p:pic>
        <p:nvPicPr>
          <p:cNvPr id="9218" name="Picture 2" descr="http://his.img.pravda.com/images/doc/f/7/f7401c8-a-terno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21" y="404387"/>
            <a:ext cx="8374277" cy="546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9925" y="5336273"/>
            <a:ext cx="7869891" cy="1263769"/>
          </a:xfrm>
        </p:spPr>
        <p:txBody>
          <a:bodyPr/>
          <a:lstStyle/>
          <a:p>
            <a:pPr marL="0" indent="0" algn="ctr">
              <a:buNone/>
            </a:pPr>
            <a:r>
              <a:rPr lang="ru-RU" dirty="0" err="1"/>
              <a:t>Десь</a:t>
            </a:r>
            <a:r>
              <a:rPr lang="ru-RU" dirty="0"/>
              <a:t> на </a:t>
            </a:r>
            <a:r>
              <a:rPr lang="ru-RU" dirty="0" err="1"/>
              <a:t>Галичині</a:t>
            </a:r>
            <a:r>
              <a:rPr lang="ru-RU" dirty="0"/>
              <a:t>, </a:t>
            </a:r>
            <a:r>
              <a:rPr lang="ru-RU" dirty="0" err="1"/>
              <a:t>вочевидь</a:t>
            </a:r>
            <a:r>
              <a:rPr lang="ru-RU" dirty="0"/>
              <a:t>, </a:t>
            </a:r>
            <a:r>
              <a:rPr lang="ru-RU" dirty="0" err="1"/>
              <a:t>теж</a:t>
            </a:r>
            <a:r>
              <a:rPr lang="ru-RU" dirty="0"/>
              <a:t> </a:t>
            </a:r>
            <a:r>
              <a:rPr lang="ru-RU" dirty="0" err="1"/>
              <a:t>Тернопільщина</a:t>
            </a:r>
            <a:r>
              <a:rPr lang="ru-RU" dirty="0"/>
              <a:t>. Молодь у </a:t>
            </a:r>
            <a:r>
              <a:rPr lang="ru-RU" dirty="0" err="1"/>
              <a:t>популярних</a:t>
            </a:r>
            <a:r>
              <a:rPr lang="ru-RU" dirty="0"/>
              <a:t> </a:t>
            </a:r>
            <a:r>
              <a:rPr lang="ru-RU" dirty="0" err="1"/>
              <a:t>тоді</a:t>
            </a:r>
            <a:r>
              <a:rPr lang="ru-RU" dirty="0"/>
              <a:t> "</a:t>
            </a:r>
            <a:r>
              <a:rPr lang="ru-RU" dirty="0" err="1"/>
              <a:t>стрілецьких</a:t>
            </a:r>
            <a:r>
              <a:rPr lang="ru-RU" dirty="0"/>
              <a:t>" </a:t>
            </a:r>
            <a:r>
              <a:rPr lang="ru-RU" dirty="0" err="1"/>
              <a:t>одностроях</a:t>
            </a:r>
            <a:r>
              <a:rPr lang="ru-RU" dirty="0"/>
              <a:t> і з плакатом "</a:t>
            </a:r>
            <a:r>
              <a:rPr lang="ru-RU" dirty="0" err="1"/>
              <a:t>Медичний</a:t>
            </a:r>
            <a:r>
              <a:rPr lang="ru-RU" dirty="0"/>
              <a:t> </a:t>
            </a:r>
            <a:r>
              <a:rPr lang="ru-RU" dirty="0" err="1"/>
              <a:t>інститут</a:t>
            </a:r>
            <a:r>
              <a:rPr lang="ru-RU" dirty="0"/>
              <a:t>"</a:t>
            </a:r>
            <a:endParaRPr lang="uk-UA" dirty="0"/>
          </a:p>
        </p:txBody>
      </p:sp>
      <p:pic>
        <p:nvPicPr>
          <p:cNvPr id="10242" name="Picture 2" descr="http://his.img.pravda.com/images/doc/0/b/0bf0a05-a-medinstyt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45" y="95249"/>
            <a:ext cx="8060377" cy="529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5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0742" y="60008"/>
            <a:ext cx="8321120" cy="4711234"/>
          </a:xfrm>
        </p:spPr>
        <p:txBody>
          <a:bodyPr/>
          <a:lstStyle/>
          <a:p>
            <a:pPr marL="0" indent="0" algn="ctr">
              <a:buNone/>
            </a:pPr>
            <a:r>
              <a:rPr lang="uk-UA" dirty="0" smtClean="0"/>
              <a:t>Акція 1990 року стала наймасовішою, </a:t>
            </a:r>
            <a:r>
              <a:rPr lang="uk-UA" dirty="0"/>
              <a:t>люди створили безперервний ланцюг від Львова до Києва; в прагненні до відродження незалежної України в акції взяло участь від 1 млн. до 3 млн. осіб.</a:t>
            </a:r>
          </a:p>
          <a:p>
            <a:pPr marL="0" indent="0" algn="ctr">
              <a:buNone/>
            </a:pPr>
            <a:endParaRPr lang="uk-UA" dirty="0"/>
          </a:p>
        </p:txBody>
      </p:sp>
      <p:pic>
        <p:nvPicPr>
          <p:cNvPr id="32770" name="Picture 2" descr="http://his.img.pravda.com/images/doc/6/7/678c875-a-lviv-stryska.jpg"/>
          <p:cNvPicPr>
            <a:picLocks noChangeAspect="1" noChangeArrowheads="1"/>
          </p:cNvPicPr>
          <p:nvPr/>
        </p:nvPicPr>
        <p:blipFill rotWithShape="1">
          <a:blip r:embed="rId2">
            <a:extLst>
              <a:ext uri="{28A0092B-C50C-407E-A947-70E740481C1C}">
                <a14:useLocalDpi xmlns:a14="http://schemas.microsoft.com/office/drawing/2010/main" val="0"/>
              </a:ext>
            </a:extLst>
          </a:blip>
          <a:srcRect b="10494"/>
          <a:stretch/>
        </p:blipFill>
        <p:spPr bwMode="auto">
          <a:xfrm>
            <a:off x="245660" y="1678044"/>
            <a:ext cx="8748215" cy="517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77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7220" y="6209732"/>
            <a:ext cx="7869891" cy="403960"/>
          </a:xfrm>
        </p:spPr>
        <p:txBody>
          <a:bodyPr>
            <a:normAutofit fontScale="92500" lnSpcReduction="20000"/>
          </a:bodyPr>
          <a:lstStyle/>
          <a:p>
            <a:pPr marL="0" indent="0" algn="ctr">
              <a:buNone/>
            </a:pPr>
            <a:r>
              <a:rPr lang="ru-RU" dirty="0"/>
              <a:t>Музей-вагон в </a:t>
            </a:r>
            <a:r>
              <a:rPr lang="ru-RU" dirty="0" err="1" smtClean="0"/>
              <a:t>Фастові</a:t>
            </a:r>
            <a:endParaRPr lang="uk-UA" dirty="0"/>
          </a:p>
        </p:txBody>
      </p:sp>
      <p:pic>
        <p:nvPicPr>
          <p:cNvPr id="30722" name="Picture 2" descr="Музей-вагон в Фасто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0" y="54592"/>
            <a:ext cx="8921967" cy="597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219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629" y="5854890"/>
            <a:ext cx="7869891" cy="799744"/>
          </a:xfrm>
        </p:spPr>
        <p:txBody>
          <a:bodyPr>
            <a:normAutofit/>
          </a:bodyPr>
          <a:lstStyle/>
          <a:p>
            <a:pPr marL="0" indent="0" algn="ctr">
              <a:buNone/>
            </a:pPr>
            <a:r>
              <a:rPr lang="ru-RU" dirty="0" err="1"/>
              <a:t>Святкування</a:t>
            </a:r>
            <a:r>
              <a:rPr lang="ru-RU" dirty="0"/>
              <a:t> Дня </a:t>
            </a:r>
            <a:r>
              <a:rPr lang="ru-RU" dirty="0" err="1" smtClean="0"/>
              <a:t>Соборності</a:t>
            </a:r>
            <a:r>
              <a:rPr lang="ru-RU" dirty="0" smtClean="0"/>
              <a:t> </a:t>
            </a:r>
            <a:r>
              <a:rPr lang="ru-RU" dirty="0" err="1" smtClean="0"/>
              <a:t>сьогодні</a:t>
            </a:r>
            <a:endParaRPr lang="uk-UA" dirty="0"/>
          </a:p>
        </p:txBody>
      </p:sp>
      <p:pic>
        <p:nvPicPr>
          <p:cNvPr id="31746" name="Picture 2" descr="Празднования Дня Собор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53" y="696036"/>
            <a:ext cx="8603776" cy="483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24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dirty="0"/>
              <a:t>Таким чином, урочистим підписанням Акту Злуки УНР та ЗУНР уперше в новітній історії було зроблено серйозний крок до об’єднання більшості етнічних українських земель у єдине державне утворення. Акт Злуки спирався на споконвічну мрію українського народу про незалежну, соборну національну державу. Він став могутнім виявом волі українців до етнічної й територіальної єдності, свідченням їхнього самоусвідомлення, важливою віхою процесу становлення політичної нації. </a:t>
            </a:r>
            <a:endParaRPr lang="uk-UA" dirty="0"/>
          </a:p>
        </p:txBody>
      </p:sp>
    </p:spTree>
    <p:extLst>
      <p:ext uri="{BB962C8B-B14F-4D97-AF65-F5344CB8AC3E}">
        <p14:creationId xmlns:p14="http://schemas.microsoft.com/office/powerpoint/2010/main" val="3764118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Картинки по запросу день соборності"/>
          <p:cNvPicPr>
            <a:picLocks noChangeAspect="1" noChangeArrowheads="1"/>
          </p:cNvPicPr>
          <p:nvPr/>
        </p:nvPicPr>
        <p:blipFill rotWithShape="1">
          <a:blip r:embed="rId2">
            <a:extLst>
              <a:ext uri="{28A0092B-C50C-407E-A947-70E740481C1C}">
                <a14:useLocalDpi xmlns:a14="http://schemas.microsoft.com/office/drawing/2010/main" val="0"/>
              </a:ext>
            </a:extLst>
          </a:blip>
          <a:srcRect t="10594" b="33840"/>
          <a:stretch/>
        </p:blipFill>
        <p:spPr bwMode="auto">
          <a:xfrm>
            <a:off x="300250" y="0"/>
            <a:ext cx="8707273" cy="68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2124" y="1351129"/>
            <a:ext cx="4216305" cy="5063571"/>
          </a:xfrm>
        </p:spPr>
        <p:txBody>
          <a:bodyPr>
            <a:normAutofit/>
          </a:bodyPr>
          <a:lstStyle/>
          <a:p>
            <a:pPr algn="ctr"/>
            <a:r>
              <a:rPr lang="ru-RU" dirty="0" err="1"/>
              <a:t>Оригінал</a:t>
            </a:r>
            <a:r>
              <a:rPr lang="ru-RU" dirty="0"/>
              <a:t> Акту </a:t>
            </a:r>
            <a:r>
              <a:rPr lang="ru-RU" dirty="0" err="1"/>
              <a:t>Злуки</a:t>
            </a:r>
            <a:r>
              <a:rPr lang="ru-RU" dirty="0"/>
              <a:t> </a:t>
            </a:r>
            <a:r>
              <a:rPr lang="ru-RU" dirty="0" err="1"/>
              <a:t>зберігають</a:t>
            </a:r>
            <a:r>
              <a:rPr lang="ru-RU" dirty="0"/>
              <a:t> у Центральному державному </a:t>
            </a:r>
            <a:r>
              <a:rPr lang="ru-RU" dirty="0" err="1"/>
              <a:t>архіві</a:t>
            </a:r>
            <a:r>
              <a:rPr lang="ru-RU" dirty="0"/>
              <a:t>. </a:t>
            </a:r>
            <a:endParaRPr lang="uk-UA" dirty="0"/>
          </a:p>
        </p:txBody>
      </p:sp>
      <p:pic>
        <p:nvPicPr>
          <p:cNvPr id="22534" name="Picture 6" descr="Світлина від Державний Архів Львівської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996"/>
            <a:ext cx="4566550" cy="682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2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5459" y="191070"/>
            <a:ext cx="7979926" cy="5985894"/>
          </a:xfrm>
        </p:spPr>
        <p:txBody>
          <a:bodyPr>
            <a:normAutofit/>
          </a:bodyPr>
          <a:lstStyle/>
          <a:p>
            <a:pPr marL="0" indent="0">
              <a:buNone/>
            </a:pPr>
            <a:r>
              <a:rPr lang="uk-UA" dirty="0"/>
              <a:t>Універсал Злуки підписали в броньованому петлюрівському вагоні у Фастові на Київщині. Після Першої світової війни Австро-угорська імперія розвалилася і Західна Україна отримала суверенітет. Та довелося просити допомоги в УНР. У Києві тоді панував протеже Німеччини гетьман Скоропадський. А Україну захищали війська Директорії і керівництво пересувалося у цьому мобільному штабі. Саме у Фастові був штаб військ Директорії УНР. </a:t>
            </a:r>
          </a:p>
        </p:txBody>
      </p:sp>
      <p:pic>
        <p:nvPicPr>
          <p:cNvPr id="24578" name="Picture 2" descr="http://novadoba.com.ua/uploads/posts/2014-01/1390327071_novy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971" y="3659940"/>
            <a:ext cx="4703029" cy="319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8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0868" y="0"/>
            <a:ext cx="7869891" cy="4711234"/>
          </a:xfrm>
        </p:spPr>
        <p:txBody>
          <a:bodyPr/>
          <a:lstStyle/>
          <a:p>
            <a:pPr marL="0" indent="0" algn="ctr">
              <a:buNone/>
            </a:pPr>
            <a:r>
              <a:rPr lang="ru-RU" dirty="0"/>
              <a:t>1 </a:t>
            </a:r>
            <a:r>
              <a:rPr lang="ru-RU" dirty="0" err="1"/>
              <a:t>грудня</a:t>
            </a:r>
            <a:r>
              <a:rPr lang="ru-RU" dirty="0"/>
              <a:t> 1918-го </a:t>
            </a:r>
            <a:r>
              <a:rPr lang="ru-RU" dirty="0" err="1"/>
              <a:t>підписали</a:t>
            </a:r>
            <a:r>
              <a:rPr lang="ru-RU" dirty="0"/>
              <a:t> </a:t>
            </a:r>
            <a:r>
              <a:rPr lang="ru-RU" dirty="0" err="1"/>
              <a:t>передвступний</a:t>
            </a:r>
            <a:r>
              <a:rPr lang="ru-RU" dirty="0"/>
              <a:t> </a:t>
            </a:r>
            <a:r>
              <a:rPr lang="ru-RU" dirty="0" err="1"/>
              <a:t>договір</a:t>
            </a:r>
            <a:r>
              <a:rPr lang="ru-RU" dirty="0"/>
              <a:t> про </a:t>
            </a:r>
            <a:r>
              <a:rPr lang="ru-RU" dirty="0" err="1"/>
              <a:t>об'єднання</a:t>
            </a:r>
            <a:r>
              <a:rPr lang="ru-RU" dirty="0"/>
              <a:t>. Так </a:t>
            </a:r>
            <a:r>
              <a:rPr lang="ru-RU" dirty="0" err="1"/>
              <a:t>би</a:t>
            </a:r>
            <a:r>
              <a:rPr lang="ru-RU" dirty="0"/>
              <a:t> </a:t>
            </a:r>
            <a:r>
              <a:rPr lang="ru-RU" dirty="0" err="1"/>
              <a:t>мовити</a:t>
            </a:r>
            <a:r>
              <a:rPr lang="ru-RU" dirty="0"/>
              <a:t>, перше </a:t>
            </a:r>
            <a:r>
              <a:rPr lang="ru-RU" dirty="0" err="1"/>
              <a:t>читання</a:t>
            </a:r>
            <a:r>
              <a:rPr lang="ru-RU" dirty="0"/>
              <a:t>. </a:t>
            </a:r>
            <a:r>
              <a:rPr lang="ru-RU" dirty="0" err="1"/>
              <a:t>Універсал</a:t>
            </a:r>
            <a:r>
              <a:rPr lang="ru-RU" dirty="0"/>
              <a:t> </a:t>
            </a:r>
            <a:r>
              <a:rPr lang="ru-RU" dirty="0" err="1"/>
              <a:t>вцілому</a:t>
            </a:r>
            <a:r>
              <a:rPr lang="ru-RU" dirty="0"/>
              <a:t> </a:t>
            </a:r>
            <a:r>
              <a:rPr lang="ru-RU" dirty="0" err="1"/>
              <a:t>ратифікували</a:t>
            </a:r>
            <a:r>
              <a:rPr lang="ru-RU" dirty="0"/>
              <a:t> на </a:t>
            </a:r>
            <a:r>
              <a:rPr lang="ru-RU" dirty="0" err="1"/>
              <a:t>найвищому</a:t>
            </a:r>
            <a:r>
              <a:rPr lang="ru-RU" dirty="0"/>
              <a:t> </a:t>
            </a:r>
            <a:r>
              <a:rPr lang="ru-RU" dirty="0" err="1"/>
              <a:t>рівні</a:t>
            </a:r>
            <a:r>
              <a:rPr lang="ru-RU" dirty="0"/>
              <a:t> уже в </a:t>
            </a:r>
            <a:r>
              <a:rPr lang="ru-RU" dirty="0" err="1"/>
              <a:t>Києві</a:t>
            </a:r>
            <a:r>
              <a:rPr lang="ru-RU" dirty="0"/>
              <a:t>, коли </a:t>
            </a:r>
            <a:r>
              <a:rPr lang="ru-RU" dirty="0" err="1"/>
              <a:t>Директорія</a:t>
            </a:r>
            <a:r>
              <a:rPr lang="ru-RU" dirty="0"/>
              <a:t> </a:t>
            </a:r>
            <a:r>
              <a:rPr lang="ru-RU" dirty="0" err="1"/>
              <a:t>вигнала</a:t>
            </a:r>
            <a:r>
              <a:rPr lang="ru-RU" dirty="0"/>
              <a:t> </a:t>
            </a:r>
            <a:r>
              <a:rPr lang="ru-RU" dirty="0" err="1"/>
              <a:t>звідти</a:t>
            </a:r>
            <a:r>
              <a:rPr lang="ru-RU" dirty="0"/>
              <a:t> </a:t>
            </a:r>
            <a:r>
              <a:rPr lang="ru-RU" dirty="0" err="1"/>
              <a:t>Скоропадського</a:t>
            </a:r>
            <a:r>
              <a:rPr lang="ru-RU" dirty="0"/>
              <a:t>. </a:t>
            </a:r>
            <a:endParaRPr lang="uk-UA" dirty="0"/>
          </a:p>
        </p:txBody>
      </p:sp>
      <p:pic>
        <p:nvPicPr>
          <p:cNvPr id="20482" name="Picture 2" descr="Картинки по запросу день соборності фото 19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72" y="2274888"/>
            <a:ext cx="666750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library.hneu.edu.ua/files/imgnews/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242937"/>
            <a:ext cx="5219700" cy="347662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81686" y="155544"/>
            <a:ext cx="7869891" cy="4711234"/>
          </a:xfrm>
        </p:spPr>
        <p:txBody>
          <a:bodyPr/>
          <a:lstStyle/>
          <a:p>
            <a:pPr marL="0" indent="0" algn="just">
              <a:buNone/>
            </a:pPr>
            <a:r>
              <a:rPr lang="uk-UA" dirty="0" smtClean="0"/>
              <a:t>     22 </a:t>
            </a:r>
            <a:r>
              <a:rPr lang="uk-UA" dirty="0"/>
              <a:t>січня на Софійському майдані Акт про об'єднання України офіційно зачитав народу член Директорії Федір Швець. Були керівники країни, парадні війська, депутати, представники церкви. Цю подію зняли на відео. Рідкісні кадри 1919 року збереглися й до сьогодні. </a:t>
            </a:r>
          </a:p>
        </p:txBody>
      </p:sp>
      <p:pic>
        <p:nvPicPr>
          <p:cNvPr id="21506" name="Picture 2" descr="http://library.hneu.edu.ua/files/imgnews/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2532251"/>
            <a:ext cx="4648438" cy="339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5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2012" y="6181086"/>
            <a:ext cx="8720919" cy="676914"/>
          </a:xfrm>
        </p:spPr>
        <p:txBody>
          <a:bodyPr>
            <a:normAutofit fontScale="92500" lnSpcReduction="20000"/>
          </a:bodyPr>
          <a:lstStyle/>
          <a:p>
            <a:pPr marL="0" indent="0" algn="ctr">
              <a:buNone/>
            </a:pPr>
            <a:r>
              <a:rPr lang="ru-RU" i="1" dirty="0" err="1"/>
              <a:t>Мітинг</a:t>
            </a:r>
            <a:r>
              <a:rPr lang="ru-RU" i="1" dirty="0"/>
              <a:t> з </a:t>
            </a:r>
            <a:r>
              <a:rPr lang="ru-RU" i="1" dirty="0" err="1"/>
              <a:t>нагоди</a:t>
            </a:r>
            <a:r>
              <a:rPr lang="ru-RU" i="1" dirty="0"/>
              <a:t> </a:t>
            </a:r>
            <a:r>
              <a:rPr lang="ru-RU" i="1" dirty="0" err="1"/>
              <a:t>підписання</a:t>
            </a:r>
            <a:r>
              <a:rPr lang="ru-RU" i="1" dirty="0"/>
              <a:t> Акту </a:t>
            </a:r>
            <a:r>
              <a:rPr lang="ru-RU" i="1" dirty="0" err="1"/>
              <a:t>Злуки</a:t>
            </a:r>
            <a:r>
              <a:rPr lang="ru-RU" i="1" dirty="0"/>
              <a:t> </a:t>
            </a:r>
            <a:r>
              <a:rPr lang="ru-RU" i="1" dirty="0" err="1"/>
              <a:t>між</a:t>
            </a:r>
            <a:r>
              <a:rPr lang="ru-RU" i="1" dirty="0"/>
              <a:t> ЗУНР та УНР в </a:t>
            </a:r>
            <a:r>
              <a:rPr lang="ru-RU" i="1" dirty="0" err="1"/>
              <a:t>Києві</a:t>
            </a:r>
            <a:r>
              <a:rPr lang="ru-RU" i="1" dirty="0"/>
              <a:t>. Фото 1919 року</a:t>
            </a:r>
            <a:endParaRPr lang="uk-UA" dirty="0"/>
          </a:p>
        </p:txBody>
      </p:sp>
      <p:pic>
        <p:nvPicPr>
          <p:cNvPr id="1026" name="Picture 2" descr="https://i1.wp.com/photo-lviv.in.ua/wp-content/uploads/2016/01/1919_akt_zlu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37" y="151239"/>
            <a:ext cx="8470653" cy="594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0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278" y="5732161"/>
            <a:ext cx="9015721" cy="1125840"/>
          </a:xfrm>
        </p:spPr>
        <p:txBody>
          <a:bodyPr>
            <a:normAutofit/>
          </a:bodyPr>
          <a:lstStyle/>
          <a:p>
            <a:pPr marL="0" indent="0" algn="ctr">
              <a:buNone/>
            </a:pPr>
            <a:r>
              <a:rPr lang="ru-RU" dirty="0"/>
              <a:t>Карта </a:t>
            </a:r>
            <a:r>
              <a:rPr lang="ru-RU" dirty="0" err="1"/>
              <a:t>Української</a:t>
            </a:r>
            <a:r>
              <a:rPr lang="ru-RU" dirty="0"/>
              <a:t> </a:t>
            </a:r>
            <a:r>
              <a:rPr lang="ru-RU" dirty="0" err="1"/>
              <a:t>республіки</a:t>
            </a:r>
            <a:r>
              <a:rPr lang="ru-RU" dirty="0"/>
              <a:t>, представлена </a:t>
            </a:r>
            <a:r>
              <a:rPr lang="ru-RU" dirty="0" err="1"/>
              <a:t>українською</a:t>
            </a:r>
            <a:r>
              <a:rPr lang="ru-RU" dirty="0"/>
              <a:t> </a:t>
            </a:r>
            <a:r>
              <a:rPr lang="ru-RU" dirty="0" err="1"/>
              <a:t>делегацією</a:t>
            </a:r>
            <a:r>
              <a:rPr lang="ru-RU" dirty="0"/>
              <a:t> на </a:t>
            </a:r>
            <a:r>
              <a:rPr lang="ru-RU" dirty="0" err="1"/>
              <a:t>Паризькій</a:t>
            </a:r>
            <a:r>
              <a:rPr lang="ru-RU" dirty="0"/>
              <a:t> </a:t>
            </a:r>
            <a:r>
              <a:rPr lang="ru-RU" dirty="0" err="1"/>
              <a:t>мирній</a:t>
            </a:r>
            <a:r>
              <a:rPr lang="ru-RU" dirty="0"/>
              <a:t> </a:t>
            </a:r>
            <a:r>
              <a:rPr lang="ru-RU" dirty="0" err="1"/>
              <a:t>коференції</a:t>
            </a:r>
            <a:r>
              <a:rPr lang="ru-RU" dirty="0"/>
              <a:t> 1919 року</a:t>
            </a:r>
            <a:endParaRPr lang="uk-UA" b="1" dirty="0"/>
          </a:p>
        </p:txBody>
      </p:sp>
      <p:pic>
        <p:nvPicPr>
          <p:cNvPr id="25602" name="Picture 2" descr="Карта Української республіки, представлена українською делегацією на Паризькій мирній коференції 1919 ро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9" y="191068"/>
            <a:ext cx="8729118" cy="554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36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TotalTime>
  <Words>815</Words>
  <Application>Microsoft Office PowerPoint</Application>
  <PresentationFormat>Экран (4:3)</PresentationFormat>
  <Paragraphs>42</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Office Theme</vt:lpstr>
      <vt:lpstr>Презентация PowerPoint</vt:lpstr>
      <vt:lpstr>Презентация PowerPoint</vt:lpstr>
      <vt:lpstr>Презентация PowerPoint</vt:lpstr>
      <vt:lpstr>Оригінал Акту Злуки зберігають у Центральному державному архіві.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Святковий мітинг на День Злуки.  Хуст, 22 січня 1939 року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rud</cp:lastModifiedBy>
  <cp:revision>98</cp:revision>
  <dcterms:created xsi:type="dcterms:W3CDTF">2016-11-18T14:12:19Z</dcterms:created>
  <dcterms:modified xsi:type="dcterms:W3CDTF">2018-01-14T16:54:42Z</dcterms:modified>
</cp:coreProperties>
</file>