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8" r:id="rId5"/>
    <p:sldId id="262" r:id="rId6"/>
    <p:sldId id="263" r:id="rId7"/>
    <p:sldId id="267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6" r:id="rId16"/>
    <p:sldId id="280" r:id="rId17"/>
    <p:sldId id="279" r:id="rId18"/>
    <p:sldId id="288" r:id="rId19"/>
    <p:sldId id="291" r:id="rId20"/>
    <p:sldId id="292" r:id="rId21"/>
    <p:sldId id="290" r:id="rId22"/>
    <p:sldId id="296" r:id="rId23"/>
    <p:sldId id="297" r:id="rId24"/>
    <p:sldId id="298" r:id="rId25"/>
    <p:sldId id="300" r:id="rId26"/>
    <p:sldId id="289" r:id="rId27"/>
    <p:sldId id="293" r:id="rId28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C8A22B32-16B0-48D0-A62E-4DCE45CE078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27C95D0A-3AA9-4BD0-B2C3-2C4625A1C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3FF30670-F1E5-42EC-B8EB-C84E7BC4A1B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1"/>
            <a:ext cx="7956550" cy="3086100"/>
          </a:xfrm>
          <a:prstGeom prst="rect">
            <a:avLst/>
          </a:prstGeom>
        </p:spPr>
        <p:txBody>
          <a:bodyPr vert="horz" lIns="96017" tIns="48008" rIns="96017" bIns="480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AABED9C9-B461-4F13-B54C-2388AD7BD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ED9C9-B461-4F13-B54C-2388AD7BDCC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1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1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5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2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3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6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PjMMH5ZHuDghjYS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wdl.edu-post-diploma.kharkov.u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6" y="188640"/>
            <a:ext cx="9144000" cy="432048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uk-UA" sz="5700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uk-UA" sz="5200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  <a:latin typeface="Bookman Old Style" pitchFamily="18" charset="0"/>
              </a:rPr>
              <a:t>Про 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uk-UA" sz="5200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  <a:latin typeface="Bookman Old Style" pitchFamily="18" charset="0"/>
              </a:rPr>
              <a:t>оновлення змісту підвищення кваліфікації педагогічних працівників 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uk-UA" sz="5200" b="1" cap="all" dirty="0" smtClean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  <a:latin typeface="Bookman Old Style" pitchFamily="18" charset="0"/>
              </a:rPr>
              <a:t>у 2021 році</a:t>
            </a:r>
            <a:endParaRPr lang="ru-RU" sz="5200" dirty="0">
              <a:latin typeface="Bookman Old Style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937620" y="5445224"/>
            <a:ext cx="50405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Заступник начальника ліцею </a:t>
            </a:r>
            <a:b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 навчальної роботи Кучер Н.Г.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368152"/>
          </a:xfrm>
        </p:spPr>
        <p:txBody>
          <a:bodyPr>
            <a:normAutofit fontScale="90000"/>
          </a:bodyPr>
          <a:lstStyle/>
          <a:p>
            <a:pPr>
              <a:spcBef>
                <a:spcPts val="300"/>
              </a:spcBef>
            </a:pP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Комплексна програма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КВНЗ «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Харківська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академія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неперервної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освіти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781527"/>
            <a:ext cx="8712968" cy="4311770"/>
          </a:xfrm>
        </p:spPr>
        <p:txBody>
          <a:bodyPr>
            <a:normAutofit/>
          </a:bodyPr>
          <a:lstStyle/>
          <a:p>
            <a:pPr marL="354013" indent="-354013" algn="just">
              <a:lnSpc>
                <a:spcPct val="130000"/>
              </a:lnSpc>
              <a:spcBef>
                <a:spcPts val="600"/>
              </a:spcBef>
              <a:tabLst>
                <a:tab pos="263525" algn="l"/>
              </a:tabLst>
              <a:defRPr/>
            </a:pPr>
            <a:r>
              <a:rPr lang="uk-UA" sz="3200" dirty="0" smtClean="0"/>
              <a:t>Програма курсів за освітньою програмою </a:t>
            </a:r>
            <a:r>
              <a:rPr lang="uk-UA" sz="3200" b="1" dirty="0" smtClean="0"/>
              <a:t>60 годин</a:t>
            </a:r>
            <a:r>
              <a:rPr lang="uk-UA" sz="3200" dirty="0" smtClean="0"/>
              <a:t> </a:t>
            </a:r>
            <a:endParaRPr lang="uk-UA" sz="3200" b="1" dirty="0" smtClean="0"/>
          </a:p>
          <a:p>
            <a:pPr marL="354013" indent="-354013" algn="just">
              <a:lnSpc>
                <a:spcPct val="130000"/>
              </a:lnSpc>
              <a:spcBef>
                <a:spcPts val="600"/>
              </a:spcBef>
              <a:tabLst>
                <a:tab pos="263525" algn="l"/>
              </a:tabLst>
              <a:defRPr/>
            </a:pPr>
            <a:r>
              <a:rPr lang="uk-UA" sz="3200" dirty="0" smtClean="0"/>
              <a:t>Програми </a:t>
            </a:r>
            <a:r>
              <a:rPr lang="uk-UA" sz="3200" dirty="0"/>
              <a:t>короткотривалих </a:t>
            </a:r>
            <a:r>
              <a:rPr lang="uk-UA" sz="3200" dirty="0" smtClean="0"/>
              <a:t>курсів - </a:t>
            </a:r>
            <a:r>
              <a:rPr lang="uk-UA" sz="3200" b="1" dirty="0" smtClean="0"/>
              <a:t>30 </a:t>
            </a:r>
            <a:r>
              <a:rPr lang="uk-UA" sz="3200" b="1" dirty="0"/>
              <a:t>годин </a:t>
            </a:r>
            <a:endParaRPr lang="uk-UA" sz="3200" dirty="0" smtClean="0"/>
          </a:p>
          <a:p>
            <a:pPr marL="354013" indent="-354013" algn="just">
              <a:lnSpc>
                <a:spcPct val="130000"/>
              </a:lnSpc>
              <a:spcBef>
                <a:spcPts val="600"/>
              </a:spcBef>
              <a:tabLst>
                <a:tab pos="263525" algn="l"/>
              </a:tabLst>
              <a:defRPr/>
            </a:pPr>
            <a:r>
              <a:rPr lang="uk-UA" sz="3200" dirty="0" smtClean="0"/>
              <a:t>Спецкурсів:</a:t>
            </a:r>
          </a:p>
          <a:p>
            <a:pPr marL="982663" indent="-90488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uk-UA" sz="3200" dirty="0"/>
              <a:t> </a:t>
            </a:r>
            <a:r>
              <a:rPr lang="uk-UA" sz="3200" dirty="0" smtClean="0"/>
              <a:t>  фахових </a:t>
            </a:r>
            <a:r>
              <a:rPr lang="uk-UA" sz="3200" b="1" dirty="0" smtClean="0"/>
              <a:t>- 30 годин</a:t>
            </a:r>
            <a:endParaRPr lang="uk-UA" sz="3200" dirty="0"/>
          </a:p>
          <a:p>
            <a:pPr marL="982663" indent="-90488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uk-UA" sz="3200" dirty="0" smtClean="0"/>
              <a:t>   тематичних </a:t>
            </a:r>
            <a:r>
              <a:rPr lang="uk-UA" sz="3200" b="1" dirty="0" smtClean="0"/>
              <a:t>- 15 годин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414" y="119675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200" r="317" b="8640"/>
          <a:stretch/>
        </p:blipFill>
        <p:spPr bwMode="auto">
          <a:xfrm>
            <a:off x="179512" y="143046"/>
            <a:ext cx="1426538" cy="7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36815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Комплексна програма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дає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можливості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dirty="0"/>
              <a:t>кожному педагогу обрати на 5 років різні курси, які їх зацікавили (</a:t>
            </a:r>
            <a:r>
              <a:rPr lang="uk-UA" sz="3200" b="1" dirty="0"/>
              <a:t>разом 150 годин</a:t>
            </a:r>
            <a:r>
              <a:rPr lang="uk-UA" sz="3200" dirty="0"/>
              <a:t>)</a:t>
            </a:r>
          </a:p>
          <a:p>
            <a:pPr>
              <a:defRPr/>
            </a:pPr>
            <a:r>
              <a:rPr lang="uk-UA" sz="3200" dirty="0"/>
              <a:t>Наприклад:  1 рік –  на 60 годин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3200" dirty="0"/>
              <a:t>                            2 рік –  на 30 годин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3200" dirty="0"/>
              <a:t>                            3 рік –  на 30 годин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3200" dirty="0"/>
              <a:t>                            4 рік –  на 15 годин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3200" dirty="0"/>
              <a:t>                            5 рік –  на 15 годин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414" y="119675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200" r="317" b="8640"/>
          <a:stretch/>
        </p:blipFill>
        <p:spPr bwMode="auto">
          <a:xfrm>
            <a:off x="13662" y="98392"/>
            <a:ext cx="1426538" cy="7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36815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У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2021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році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пропонуємо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фахові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спецкурси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предметів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uk-UA" altLang="ru-RU" sz="3200" dirty="0" smtClean="0"/>
              <a:t>Географія</a:t>
            </a:r>
          </a:p>
          <a:p>
            <a:r>
              <a:rPr lang="uk-UA" altLang="ru-RU" sz="3200" dirty="0" smtClean="0"/>
              <a:t>Історія</a:t>
            </a:r>
          </a:p>
          <a:p>
            <a:r>
              <a:rPr lang="uk-UA" altLang="ru-RU" sz="3200" dirty="0" smtClean="0"/>
              <a:t>Економіка. Фінансова грамотність</a:t>
            </a:r>
          </a:p>
          <a:p>
            <a:r>
              <a:rPr lang="uk-UA" altLang="ru-RU" sz="3200" dirty="0" err="1" smtClean="0"/>
              <a:t>Харківщинознавство</a:t>
            </a:r>
            <a:endParaRPr lang="uk-UA" altLang="ru-RU" sz="3200" dirty="0" smtClean="0"/>
          </a:p>
          <a:p>
            <a:r>
              <a:rPr lang="uk-UA" altLang="ru-RU" sz="3200" dirty="0" smtClean="0"/>
              <a:t>Курси духовно-морального спрямування  (Етика, Духовна культура Слобожанщини)</a:t>
            </a:r>
            <a:endParaRPr lang="ru-RU" altLang="ru-RU" sz="3200" dirty="0" smtClean="0"/>
          </a:p>
          <a:p>
            <a:pPr>
              <a:defRPr/>
            </a:pPr>
            <a:r>
              <a:rPr lang="uk-UA" sz="3200" dirty="0"/>
              <a:t>Громадянська освіта	</a:t>
            </a:r>
          </a:p>
          <a:p>
            <a:pPr>
              <a:defRPr/>
            </a:pPr>
            <a:r>
              <a:rPr lang="uk-UA" sz="3200" dirty="0"/>
              <a:t>Правознавство			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414" y="119675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200" r="317" b="8640"/>
          <a:stretch/>
        </p:blipFill>
        <p:spPr bwMode="auto">
          <a:xfrm>
            <a:off x="179512" y="260648"/>
            <a:ext cx="1426538" cy="7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6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36815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У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2021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році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пропонуємо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фахові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спецкурси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 </a:t>
            </a:r>
            <a:r>
              <a:rPr lang="ru-RU" alt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предметів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3200" dirty="0" err="1"/>
              <a:t>Зарубіжна</a:t>
            </a:r>
            <a:r>
              <a:rPr lang="ru-RU" sz="3200" dirty="0"/>
              <a:t> </a:t>
            </a:r>
            <a:r>
              <a:rPr lang="ru-RU" sz="3200" dirty="0" err="1"/>
              <a:t>література</a:t>
            </a:r>
            <a:r>
              <a:rPr lang="uk-UA" sz="3200" dirty="0"/>
              <a:t> 		</a:t>
            </a:r>
          </a:p>
          <a:p>
            <a:pPr>
              <a:defRPr/>
            </a:pPr>
            <a:r>
              <a:rPr lang="ru-RU" sz="3200" dirty="0" err="1"/>
              <a:t>Іноземна</a:t>
            </a:r>
            <a:r>
              <a:rPr lang="ru-RU" sz="3200" dirty="0"/>
              <a:t> </a:t>
            </a:r>
            <a:r>
              <a:rPr lang="ru-RU" sz="3200" dirty="0" err="1"/>
              <a:t>мова</a:t>
            </a:r>
            <a:r>
              <a:rPr lang="ru-RU" sz="3200" dirty="0"/>
              <a:t> (</a:t>
            </a:r>
            <a:r>
              <a:rPr lang="ru-RU" sz="3200" dirty="0" err="1"/>
              <a:t>англійська</a:t>
            </a:r>
            <a:r>
              <a:rPr lang="ru-RU" sz="3200" dirty="0"/>
              <a:t>, </a:t>
            </a:r>
            <a:r>
              <a:rPr lang="ru-RU" sz="3200" dirty="0" err="1"/>
              <a:t>німецька</a:t>
            </a:r>
            <a:r>
              <a:rPr lang="ru-RU" sz="3200" dirty="0"/>
              <a:t>, </a:t>
            </a:r>
            <a:r>
              <a:rPr lang="ru-RU" sz="3200" dirty="0" err="1" smtClean="0"/>
              <a:t>французька</a:t>
            </a:r>
            <a:r>
              <a:rPr lang="ru-RU" sz="3200" dirty="0" smtClean="0"/>
              <a:t>)</a:t>
            </a:r>
            <a:endParaRPr lang="uk-UA" sz="3200" dirty="0" smtClean="0"/>
          </a:p>
          <a:p>
            <a:pPr>
              <a:defRPr/>
            </a:pPr>
            <a:r>
              <a:rPr lang="uk-UA" sz="3200" dirty="0" smtClean="0"/>
              <a:t>Математика</a:t>
            </a:r>
            <a:r>
              <a:rPr lang="uk-UA" sz="3200" dirty="0"/>
              <a:t>	</a:t>
            </a:r>
            <a:r>
              <a:rPr lang="uk-UA" altLang="ru-RU" sz="3200" dirty="0" smtClean="0"/>
              <a:t> </a:t>
            </a:r>
          </a:p>
          <a:p>
            <a:pPr>
              <a:defRPr/>
            </a:pPr>
            <a:r>
              <a:rPr lang="ru-RU" sz="3200" dirty="0" err="1"/>
              <a:t>Інформатика</a:t>
            </a:r>
            <a:r>
              <a:rPr lang="ru-RU" sz="3200" dirty="0"/>
              <a:t>					</a:t>
            </a:r>
          </a:p>
          <a:p>
            <a:pPr>
              <a:defRPr/>
            </a:pPr>
            <a:r>
              <a:rPr lang="ru-RU" sz="3200" dirty="0" err="1"/>
              <a:t>Основи</a:t>
            </a:r>
            <a:r>
              <a:rPr lang="ru-RU" sz="3200" dirty="0"/>
              <a:t> </a:t>
            </a:r>
            <a:r>
              <a:rPr lang="ru-RU" sz="3200" dirty="0" err="1"/>
              <a:t>здоров’я</a:t>
            </a:r>
            <a:r>
              <a:rPr lang="ru-RU" sz="3200" dirty="0"/>
              <a:t>			</a:t>
            </a:r>
          </a:p>
          <a:p>
            <a:pPr>
              <a:defRPr/>
            </a:pPr>
            <a:r>
              <a:rPr lang="ru-RU" sz="3200" dirty="0" err="1"/>
              <a:t>Трудове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r>
              <a:rPr lang="ru-RU" sz="3200" dirty="0"/>
              <a:t> 				</a:t>
            </a:r>
          </a:p>
          <a:p>
            <a:pPr>
              <a:defRPr/>
            </a:pPr>
            <a:r>
              <a:rPr lang="ru-RU" sz="3200" dirty="0" err="1"/>
              <a:t>Образотворче</a:t>
            </a:r>
            <a:r>
              <a:rPr lang="ru-RU" sz="3200" dirty="0"/>
              <a:t> </a:t>
            </a:r>
            <a:r>
              <a:rPr lang="ru-RU" sz="3200" dirty="0" err="1"/>
              <a:t>мистецтво</a:t>
            </a:r>
            <a:r>
              <a:rPr lang="ru-RU" sz="3200" dirty="0"/>
              <a:t>		</a:t>
            </a:r>
          </a:p>
          <a:p>
            <a:pPr>
              <a:defRPr/>
            </a:pPr>
            <a:r>
              <a:rPr lang="ru-RU" sz="3200" dirty="0" err="1"/>
              <a:t>Мистецтво</a:t>
            </a:r>
            <a:r>
              <a:rPr lang="ru-RU" sz="3200" dirty="0"/>
              <a:t>			</a:t>
            </a:r>
          </a:p>
          <a:p>
            <a:pPr>
              <a:defRPr/>
            </a:pPr>
            <a:r>
              <a:rPr lang="ru-RU" sz="3200" dirty="0" err="1"/>
              <a:t>Захист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(«</a:t>
            </a:r>
            <a:r>
              <a:rPr lang="ru-RU" sz="3200" dirty="0" err="1"/>
              <a:t>Основи</a:t>
            </a:r>
            <a:r>
              <a:rPr lang="ru-RU" sz="3200" dirty="0"/>
              <a:t> </a:t>
            </a:r>
            <a:r>
              <a:rPr lang="ru-RU" sz="3200" dirty="0" err="1"/>
              <a:t>медичних</a:t>
            </a:r>
            <a:r>
              <a:rPr lang="ru-RU" sz="3200" dirty="0"/>
              <a:t> </a:t>
            </a:r>
            <a:r>
              <a:rPr lang="ru-RU" sz="3200" dirty="0" err="1"/>
              <a:t>знань</a:t>
            </a:r>
            <a:r>
              <a:rPr lang="ru-RU" sz="3200" dirty="0"/>
              <a:t>»)	</a:t>
            </a:r>
          </a:p>
          <a:p>
            <a:pPr>
              <a:defRPr/>
            </a:pPr>
            <a:r>
              <a:rPr lang="ru-RU" sz="3200" dirty="0" err="1"/>
              <a:t>Захист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та </a:t>
            </a:r>
            <a:r>
              <a:rPr lang="ru-RU" sz="3200" dirty="0" err="1"/>
              <a:t>фізична</a:t>
            </a:r>
            <a:r>
              <a:rPr lang="ru-RU" sz="3200" dirty="0"/>
              <a:t> </a:t>
            </a:r>
            <a:r>
              <a:rPr lang="ru-RU" sz="3200" dirty="0" smtClean="0"/>
              <a:t>культура</a:t>
            </a:r>
            <a:r>
              <a:rPr lang="uk-UA" sz="3200" dirty="0"/>
              <a:t>	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414" y="119675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200" r="317" b="8640"/>
          <a:stretch/>
        </p:blipFill>
        <p:spPr bwMode="auto">
          <a:xfrm>
            <a:off x="179512" y="260648"/>
            <a:ext cx="1426538" cy="7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368152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</a:pP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</a:t>
            </a: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Тематичні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спецкурси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</a:t>
            </a:r>
            <a: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(15 годин)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91264" cy="3196952"/>
          </a:xfrm>
        </p:spPr>
        <p:txBody>
          <a:bodyPr>
            <a:normAutofit/>
          </a:bodyPr>
          <a:lstStyle/>
          <a:p>
            <a:pPr algn="just"/>
            <a:r>
              <a:rPr lang="uk-UA" altLang="ru-RU" sz="3600" dirty="0" smtClean="0">
                <a:latin typeface="Times New Roman" pitchFamily="18" charset="0"/>
                <a:cs typeface="Times New Roman" pitchFamily="18" charset="0"/>
              </a:rPr>
              <a:t>Допоможуть  розглянути конкретні теми та розширити обсяг знань відповідно до запитів здобувачів освіти</a:t>
            </a:r>
          </a:p>
          <a:p>
            <a:pPr algn="just">
              <a:spcBef>
                <a:spcPts val="1800"/>
              </a:spcBef>
            </a:pPr>
            <a:r>
              <a:rPr lang="uk-UA" altLang="ru-RU" sz="3600" dirty="0" smtClean="0">
                <a:latin typeface="Times New Roman" pitchFamily="18" charset="0"/>
                <a:cs typeface="Times New Roman" pitchFamily="18" charset="0"/>
              </a:rPr>
              <a:t>Перелік тематичних спецкурсів буде оголошено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у січні 2021 року</a:t>
            </a:r>
            <a:endParaRPr lang="ru-RU" alt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913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200" r="317" b="8640"/>
          <a:stretch/>
        </p:blipFill>
        <p:spPr bwMode="auto">
          <a:xfrm>
            <a:off x="179512" y="260648"/>
            <a:ext cx="1426538" cy="7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20140" t="32565" r="23505" b="18900"/>
          <a:stretch>
            <a:fillRect/>
          </a:stretch>
        </p:blipFill>
        <p:spPr bwMode="auto">
          <a:xfrm>
            <a:off x="0" y="764703"/>
            <a:ext cx="8990013" cy="586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47688" y="2503488"/>
            <a:ext cx="1717675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76663" y="1470025"/>
            <a:ext cx="982662" cy="520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6238" y="5503863"/>
            <a:ext cx="1477962" cy="427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188" y="1503363"/>
            <a:ext cx="990600" cy="50482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3"/>
          <a:srcRect l="12835" t="20589" r="17729" b="20417"/>
          <a:stretch/>
        </p:blipFill>
        <p:spPr bwMode="auto">
          <a:xfrm>
            <a:off x="74410" y="116632"/>
            <a:ext cx="1332115" cy="8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 l="26588" t="35889" r="28925" b="20747"/>
          <a:stretch>
            <a:fillRect/>
          </a:stretch>
        </p:blipFill>
        <p:spPr bwMode="auto">
          <a:xfrm>
            <a:off x="395536" y="881098"/>
            <a:ext cx="85533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3"/>
          <a:srcRect l="12835" t="20589" r="17729" b="20417"/>
          <a:stretch/>
        </p:blipFill>
        <p:spPr bwMode="auto">
          <a:xfrm>
            <a:off x="74410" y="116632"/>
            <a:ext cx="1332115" cy="8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4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ЗМІНИ </a:t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порядку </a:t>
            </a:r>
            <a:r>
              <a:rPr lang="ru-RU" altLang="ru-RU" sz="31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зарахування</a:t>
            </a: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altLang="ru-RU" sz="31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навчання</a:t>
            </a: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 </a:t>
            </a:r>
            <a:r>
              <a:rPr lang="ru-RU" altLang="ru-RU" sz="31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підвищення</a:t>
            </a: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31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кваліфікації</a:t>
            </a: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у 2021 </a:t>
            </a:r>
            <a:r>
              <a:rPr lang="ru-RU" altLang="ru-RU" sz="31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році</a:t>
            </a:r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867754"/>
            <a:ext cx="8856984" cy="496855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536575" indent="-536575" algn="just">
              <a:lnSpc>
                <a:spcPct val="12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Визначитись з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датою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підвищення кваліфікації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відповідно до Плану-графіка)</a:t>
            </a:r>
          </a:p>
          <a:p>
            <a:pPr marL="536575" indent="-536575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2. 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Обов’язково особисто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заповнити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реєстраційну анкету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 сайті КВНЗ «Харківська академія неперервної освіти» (вгорі на головній сторінці посилання «РЕЄСТРАЦІЯ НА КУРСИ ПІДВИЩЕННЯ КВАЛІФІКАЦІЇ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5" t="20589" r="17729" b="20417"/>
          <a:stretch/>
        </p:blipFill>
        <p:spPr bwMode="auto">
          <a:xfrm>
            <a:off x="0" y="116632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4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l="19112" t="11215" r="19252" b="22160"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818700" y="478172"/>
            <a:ext cx="3498209" cy="847288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l="19206" t="10052" r="19064" b="36864"/>
          <a:stretch>
            <a:fillRect/>
          </a:stretch>
        </p:blipFill>
        <p:spPr bwMode="auto">
          <a:xfrm>
            <a:off x="0" y="0"/>
            <a:ext cx="9144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437063"/>
            <a:ext cx="9144000" cy="24209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tx1"/>
                </a:solidFill>
                <a:latin typeface="Palatino Linotype" pitchFamily="18" charset="0"/>
              </a:rPr>
              <a:t>Педагогічні працівники Центрів професійного розвитку педагогічних працівників  </a:t>
            </a:r>
            <a:endParaRPr lang="ru-RU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tx1"/>
                </a:solidFill>
                <a:latin typeface="Palatino Linotype" pitchFamily="18" charset="0"/>
              </a:rPr>
              <a:t>Директори закладів загальної середньої освіти</a:t>
            </a:r>
            <a:endParaRPr lang="ru-RU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tx1"/>
                </a:solidFill>
                <a:latin typeface="Palatino Linotype" pitchFamily="18" charset="0"/>
              </a:rPr>
              <a:t>Керівники закладів позашкільної освіти (директори та заступники)</a:t>
            </a:r>
            <a:endParaRPr lang="ru-RU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tx1"/>
                </a:solidFill>
                <a:latin typeface="Palatino Linotype" pitchFamily="18" charset="0"/>
              </a:rPr>
              <a:t>Заступники директорів ЗЗСО з навчально-виховної роботи</a:t>
            </a:r>
            <a:endParaRPr lang="ru-RU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tx1"/>
                </a:solidFill>
                <a:latin typeface="Palatino Linotype" pitchFamily="18" charset="0"/>
              </a:rPr>
              <a:t>Заступники директорів ЗЗСО з виховної роботи Педагогічні працівники Центрів професійного розвитку педагогічних працівників  </a:t>
            </a:r>
            <a:endParaRPr lang="ru-RU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33795" name="Рисунок 3" descr="white-hand-cursor-pointer-icon-flat-version-vector-illustration-stock-1551431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4738" y="4654550"/>
            <a:ext cx="339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0" y="4429387"/>
            <a:ext cx="7810150" cy="394283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152128"/>
          </a:xfrm>
        </p:spPr>
        <p:txBody>
          <a:bodyPr>
            <a:normAutofit/>
          </a:bodyPr>
          <a:lstStyle/>
          <a:p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Закон України «Про освіту»</a:t>
            </a:r>
            <a:b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(витяг)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533456" cy="4968552"/>
          </a:xfrm>
        </p:spPr>
        <p:txBody>
          <a:bodyPr>
            <a:normAutofit/>
          </a:bodyPr>
          <a:lstStyle/>
          <a:p>
            <a:pPr marL="536575" indent="-536575" algn="just">
              <a:lnSpc>
                <a:spcPct val="13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59.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36575" indent="-536575" algn="just">
              <a:lnSpc>
                <a:spcPct val="13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самоосвіту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будь-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marL="536575" indent="-536575" algn="just">
              <a:lnSpc>
                <a:spcPct val="13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l="19206" t="10052" r="19064" b="36864"/>
          <a:stretch>
            <a:fillRect/>
          </a:stretch>
        </p:blipFill>
        <p:spPr bwMode="auto">
          <a:xfrm>
            <a:off x="0" y="0"/>
            <a:ext cx="9144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437063"/>
            <a:ext cx="9144000" cy="24209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>
              <a:defRPr/>
            </a:pPr>
            <a:r>
              <a:rPr lang="uk-UA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Педагогічні працівники Центрів професійного розвитку педагогічних працівників</a:t>
            </a:r>
            <a:endParaRPr lang="en-US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«</a:t>
            </a:r>
            <a:r>
              <a:rPr lang="uk-UA" sz="1400" dirty="0">
                <a:solidFill>
                  <a:schemeClr val="tx1"/>
                </a:solidFill>
                <a:latin typeface="Palatino Linotype" pitchFamily="18" charset="0"/>
              </a:rPr>
              <a:t>Організація роботи центру професійного розвитку району (міста, ОТГ) у контексті педагогічного менеджменту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»</a:t>
            </a:r>
          </a:p>
          <a:p>
            <a:pPr>
              <a:defRPr/>
            </a:pPr>
            <a:r>
              <a:rPr lang="uk-UA" sz="1400" b="1" i="1" dirty="0">
                <a:solidFill>
                  <a:schemeClr val="tx1"/>
                </a:solidFill>
                <a:latin typeface="Palatino Linotype" pitchFamily="18" charset="0"/>
              </a:rPr>
              <a:t>(60 годин, курси за освітньою програмою)</a:t>
            </a:r>
            <a:r>
              <a:rPr lang="uk-UA" sz="1400" b="1" dirty="0">
                <a:solidFill>
                  <a:schemeClr val="tx1"/>
                </a:solidFill>
                <a:latin typeface="Palatino Linotype" pitchFamily="18" charset="0"/>
              </a:rPr>
              <a:t>  </a:t>
            </a: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tx1"/>
                </a:solidFill>
              </a:rPr>
              <a:t>20.01 - 29.01.2021</a:t>
            </a:r>
          </a:p>
          <a:p>
            <a:pPr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400" b="1" u="sng" dirty="0">
                <a:hlinkClick r:id="rId3"/>
              </a:rPr>
              <a:t>https://forms.gle/APjMMH5ZHuDghjYSA</a:t>
            </a:r>
            <a:endParaRPr lang="ru-RU" sz="1400" b="1" dirty="0"/>
          </a:p>
          <a:p>
            <a:pPr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en-US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en-US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uk-UA" sz="14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6140741"/>
            <a:ext cx="3288484" cy="717259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2" name="Рисунок 5" descr="white-hand-cursor-pointer-icon-flat-version-vector-illustration-stock-15514316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488" y="6370638"/>
            <a:ext cx="265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8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ЗМІНИ </a:t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2835" t="20589" r="17729" b="20417"/>
          <a:stretch/>
        </p:blipFill>
        <p:spPr bwMode="auto">
          <a:xfrm>
            <a:off x="0" y="188640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Зображення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6296" y="188640"/>
            <a:ext cx="1612747" cy="59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32384" t="6064" r="32803" b="3416"/>
          <a:stretch>
            <a:fillRect/>
          </a:stretch>
        </p:blipFill>
        <p:spPr bwMode="auto">
          <a:xfrm>
            <a:off x="2555776" y="5760"/>
            <a:ext cx="4320479" cy="685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3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5" t="20589" r="17729" b="20417"/>
          <a:stretch/>
        </p:blipFill>
        <p:spPr bwMode="auto">
          <a:xfrm>
            <a:off x="0" y="116632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Зображення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6296" y="188640"/>
            <a:ext cx="1612747" cy="59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2896" t="45956" r="33458" b="13853"/>
          <a:stretch>
            <a:fillRect/>
          </a:stretch>
        </p:blipFill>
        <p:spPr bwMode="auto">
          <a:xfrm>
            <a:off x="1619672" y="116633"/>
            <a:ext cx="5392738" cy="29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34404" t="51701" r="44588" b="4996"/>
          <a:stretch>
            <a:fillRect/>
          </a:stretch>
        </p:blipFill>
        <p:spPr bwMode="auto">
          <a:xfrm>
            <a:off x="5450011" y="2569667"/>
            <a:ext cx="32845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sticker-png-arrow-icon-arrow-ceremony-with-red-arrow-down-illustration-angle-ribbon-other-red-ribbon-gift-with-ribb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2236863"/>
            <a:ext cx="12271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5836474"/>
            <a:ext cx="660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Після заповнення реєстраційної анкети слухач отримає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КОДОВЕ СЛОВО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5" t="20589" r="17729" b="20417"/>
          <a:stretch/>
        </p:blipFill>
        <p:spPr bwMode="auto">
          <a:xfrm>
            <a:off x="0" y="116632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Зображення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6296" y="188640"/>
            <a:ext cx="1612747" cy="59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32944" t="6396" r="33037" b="15680"/>
          <a:stretch>
            <a:fillRect/>
          </a:stretch>
        </p:blipFill>
        <p:spPr bwMode="auto">
          <a:xfrm>
            <a:off x="1619673" y="149225"/>
            <a:ext cx="5544616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5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5" t="20589" r="17729" b="20417"/>
          <a:stretch/>
        </p:blipFill>
        <p:spPr bwMode="auto">
          <a:xfrm>
            <a:off x="155506" y="102979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60097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ЗМІНИ </a:t>
            </a:r>
            <a:b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порядку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зарахування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навчання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підвищення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кваліфікації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у 2021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році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8640960" cy="460851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     За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2-3 дні до початку навчання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педагогу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потрібно пройти ще одну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реєстрацію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попередньо обрані курси на сайті «Дистанційна освіта»  за адресою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hlinkClick r:id="rId3"/>
              </a:rPr>
              <a:t>http://newdl.edu-post-diploma.kharkov.ua/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вказавши кодове слово.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111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353886" y="4773337"/>
            <a:ext cx="1937857" cy="889232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370665" y="4823669"/>
            <a:ext cx="1921078" cy="838899"/>
          </a:xfrm>
          <a:prstGeom prst="ellipse">
            <a:avLst/>
          </a:prstGeom>
          <a:noFill/>
          <a:ln w="190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68" name="Рисунок 4" descr="sticker-png-arrow-icon-arrow-ceremony-with-red-arrow-down-illustration-angle-ribbon-other-red-ribbon-gift-with-ribb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5448300"/>
            <a:ext cx="12271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867754"/>
            <a:ext cx="8856984" cy="336144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Після формування навчальної групи у необхідній кількості слухачів  реєстрація припиняється.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5" t="20589" r="17729" b="20417"/>
          <a:stretch/>
        </p:blipFill>
        <p:spPr bwMode="auto">
          <a:xfrm>
            <a:off x="0" y="188640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9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1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856984" cy="496855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571500" algn="l"/>
              </a:tabLst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Реєстрацію </a:t>
            </a:r>
          </a:p>
          <a:p>
            <a:pPr marL="0" indent="0" algn="ctr">
              <a:buNone/>
              <a:tabLst>
                <a:tab pos="571500" algn="l"/>
              </a:tabLst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 </a:t>
            </a:r>
            <a:r>
              <a:rPr lang="uk-U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ВСІ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курси </a:t>
            </a:r>
          </a:p>
          <a:p>
            <a:pPr marL="0" indent="0" algn="ctr">
              <a:buNone/>
              <a:tabLst>
                <a:tab pos="571500" algn="l"/>
              </a:tabLst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підвищення кваліфікації </a:t>
            </a:r>
          </a:p>
          <a:p>
            <a:pPr marL="0" indent="0" algn="ctr">
              <a:buNone/>
              <a:tabLst>
                <a:tab pos="571500" algn="l"/>
              </a:tabLst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 2021 році </a:t>
            </a:r>
          </a:p>
          <a:p>
            <a:pPr marL="0" indent="0" algn="ctr">
              <a:buNone/>
              <a:tabLst>
                <a:tab pos="571500" algn="l"/>
              </a:tabLst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буде відкрито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None/>
              <a:tabLst>
                <a:tab pos="571500" algn="l"/>
              </a:tabLst>
              <a:defRPr/>
            </a:pP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06.01.2021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 р.</a:t>
            </a:r>
          </a:p>
          <a:p>
            <a:pPr marL="536575" indent="-536575" algn="just">
              <a:lnSpc>
                <a:spcPct val="120000"/>
              </a:lnSpc>
              <a:spcBef>
                <a:spcPts val="600"/>
              </a:spcBef>
              <a:buFontTx/>
              <a:buAutoNum type="arabicPeriod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35" t="20589" r="17729" b="20417"/>
          <a:stretch/>
        </p:blipFill>
        <p:spPr bwMode="auto">
          <a:xfrm>
            <a:off x="0" y="188640"/>
            <a:ext cx="1574891" cy="1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0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226" y="188640"/>
            <a:ext cx="8928992" cy="187220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Закони України «Про освіту»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змінами), 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«Про загальну середню освіту»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змінами),</a:t>
            </a: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uk-UA" alt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Постанова КМУ </a:t>
            </a:r>
            <a:r>
              <a:rPr lang="uk-UA" alt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21.08.2019 № 800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alt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8568952" cy="439248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п.14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.  Кожен педагогічний  працівник закладу загальної середньої освіти відповідно до законів </a:t>
            </a:r>
            <a:r>
              <a:rPr lang="uk-UA" sz="3600" u="sng" dirty="0">
                <a:latin typeface="Times New Roman" pitchFamily="18" charset="0"/>
                <a:cs typeface="Times New Roman" pitchFamily="18" charset="0"/>
              </a:rPr>
              <a:t> «Про освіту»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3600" u="sng" dirty="0">
                <a:latin typeface="Times New Roman" pitchFamily="18" charset="0"/>
                <a:cs typeface="Times New Roman" pitchFamily="18" charset="0"/>
              </a:rPr>
              <a:t>«Про загальну середню освіту»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(ст. 51)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зобов'язаний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підвищувати кваліфікацію.</a:t>
            </a:r>
            <a:r>
              <a:rPr lang="uk-UA" sz="3600" b="1" i="1" dirty="0"/>
              <a:t>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26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226" y="32048"/>
            <a:ext cx="8928992" cy="1296144"/>
          </a:xfrm>
        </p:spPr>
        <p:txBody>
          <a:bodyPr>
            <a:normAutofit fontScale="90000"/>
          </a:bodyPr>
          <a:lstStyle/>
          <a:p>
            <a:pPr algn="just"/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Закон України «Про освіту»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r>
              <a:rPr lang="uk-UA" alt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uk-UA" alt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Постанова КМУ </a:t>
            </a:r>
            <a:r>
              <a:rPr lang="uk-UA" alt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21.08.2019 № 800</a:t>
            </a: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alt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1513" y="2387788"/>
            <a:ext cx="8784976" cy="399353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uk-UA" altLang="ru-RU" sz="3200" b="1" dirty="0" smtClean="0">
                <a:latin typeface="Bookman Old Style" pitchFamily="18" charset="0"/>
              </a:rPr>
              <a:t> </a:t>
            </a:r>
            <a:r>
              <a:rPr lang="uk-UA" altLang="ru-RU" sz="3000" dirty="0" smtClean="0">
                <a:latin typeface="Bookman Old Style" pitchFamily="18" charset="0"/>
              </a:rPr>
              <a:t>2018/2019 </a:t>
            </a:r>
            <a:r>
              <a:rPr lang="uk-UA" altLang="ru-RU" sz="3000" dirty="0" err="1" smtClean="0">
                <a:latin typeface="Bookman Old Style" pitchFamily="18" charset="0"/>
              </a:rPr>
              <a:t>н.р</a:t>
            </a:r>
            <a:r>
              <a:rPr lang="uk-UA" altLang="ru-RU" sz="3000" dirty="0" smtClean="0">
                <a:latin typeface="Bookman Old Style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uk-UA" altLang="ru-RU" sz="3000" dirty="0" smtClean="0">
                <a:latin typeface="Bookman Old Style" pitchFamily="18" charset="0"/>
              </a:rPr>
              <a:t>2019/2020 </a:t>
            </a:r>
            <a:r>
              <a:rPr lang="uk-UA" altLang="ru-RU" sz="3000" dirty="0" err="1" smtClean="0">
                <a:latin typeface="Bookman Old Style" pitchFamily="18" charset="0"/>
              </a:rPr>
              <a:t>н.р</a:t>
            </a:r>
            <a:r>
              <a:rPr lang="uk-UA" altLang="ru-RU" sz="3000" dirty="0" smtClean="0">
                <a:latin typeface="Bookman Old Style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uk-UA" altLang="ru-RU" sz="3000" dirty="0" smtClean="0">
                <a:latin typeface="Bookman Old Style" pitchFamily="18" charset="0"/>
              </a:rPr>
              <a:t>2020/2021 </a:t>
            </a:r>
            <a:r>
              <a:rPr lang="uk-UA" altLang="ru-RU" sz="3000" dirty="0" err="1" smtClean="0">
                <a:latin typeface="Bookman Old Style" pitchFamily="18" charset="0"/>
              </a:rPr>
              <a:t>н.р</a:t>
            </a:r>
            <a:r>
              <a:rPr lang="uk-UA" altLang="ru-RU" sz="3000" dirty="0" smtClean="0">
                <a:latin typeface="Bookman Old Style" pitchFamily="18" charset="0"/>
              </a:rPr>
              <a:t>.                    </a:t>
            </a:r>
            <a:r>
              <a:rPr lang="uk-UA" altLang="ru-RU" sz="30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60 годин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uk-UA" altLang="ru-RU" sz="3000" dirty="0" smtClean="0">
                <a:latin typeface="Bookman Old Style" pitchFamily="18" charset="0"/>
              </a:rPr>
              <a:t>2021/2022 </a:t>
            </a:r>
            <a:r>
              <a:rPr lang="uk-UA" altLang="ru-RU" sz="3000" dirty="0" err="1" smtClean="0">
                <a:latin typeface="Bookman Old Style" pitchFamily="18" charset="0"/>
              </a:rPr>
              <a:t>н.р</a:t>
            </a:r>
            <a:r>
              <a:rPr lang="uk-UA" altLang="ru-RU" sz="3000" dirty="0" smtClean="0">
                <a:latin typeface="Bookman Old Style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uk-UA" altLang="ru-RU" sz="3000" b="1" dirty="0" smtClean="0">
                <a:latin typeface="Bookman Old Style" pitchFamily="18" charset="0"/>
              </a:rPr>
              <a:t>2022/2023 </a:t>
            </a:r>
            <a:r>
              <a:rPr lang="uk-UA" altLang="ru-RU" sz="3000" b="1" dirty="0" err="1" smtClean="0">
                <a:latin typeface="Bookman Old Style" pitchFamily="18" charset="0"/>
              </a:rPr>
              <a:t>н.р</a:t>
            </a:r>
            <a:r>
              <a:rPr lang="uk-UA" altLang="ru-RU" sz="3000" b="1" dirty="0" smtClean="0"/>
              <a:t>. </a:t>
            </a:r>
            <a:endParaRPr lang="ru-RU" altLang="ru-RU" sz="3000" b="1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23928" y="5877272"/>
            <a:ext cx="2524125" cy="249237"/>
          </a:xfrm>
          <a:prstGeom prst="rightArrow">
            <a:avLst>
              <a:gd name="adj1" fmla="val 50000"/>
              <a:gd name="adj2" fmla="val 25318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07" y="5538885"/>
            <a:ext cx="270748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951362" y="4293096"/>
            <a:ext cx="17281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258" y="15567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6600FF"/>
                </a:solidFill>
                <a:latin typeface="Bookman Old Style" pitchFamily="18" charset="0"/>
              </a:rPr>
              <a:t>п.2. </a:t>
            </a:r>
            <a:r>
              <a:rPr lang="ru-RU" sz="2400" b="1" i="1" dirty="0" err="1" smtClean="0">
                <a:solidFill>
                  <a:srgbClr val="6600FF"/>
                </a:solidFill>
                <a:latin typeface="Book Antiqua" pitchFamily="18" charset="0"/>
              </a:rPr>
              <a:t>Педагогічні</a:t>
            </a:r>
            <a:r>
              <a:rPr lang="ru-RU" sz="2400" b="1" i="1" dirty="0" smtClean="0">
                <a:solidFill>
                  <a:srgbClr val="6600FF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і </a:t>
            </a:r>
            <a:r>
              <a:rPr lang="ru-RU" sz="2400" b="1" i="1" dirty="0" err="1">
                <a:solidFill>
                  <a:srgbClr val="6600FF"/>
                </a:solidFill>
                <a:latin typeface="Book Antiqua" pitchFamily="18" charset="0"/>
              </a:rPr>
              <a:t>науково-педагогічні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6600FF"/>
                </a:solidFill>
                <a:latin typeface="Book Antiqua" pitchFamily="18" charset="0"/>
              </a:rPr>
              <a:t>працівники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6600FF"/>
                </a:solidFill>
                <a:latin typeface="Book Antiqua" pitchFamily="18" charset="0"/>
              </a:rPr>
              <a:t>зобов'язані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6600FF"/>
                </a:solidFill>
                <a:latin typeface="Book Antiqua" pitchFamily="18" charset="0"/>
              </a:rPr>
              <a:t>постійно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6600FF"/>
                </a:solidFill>
                <a:latin typeface="Book Antiqua" pitchFamily="18" charset="0"/>
              </a:rPr>
              <a:t>підвищувати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 свою </a:t>
            </a:r>
            <a:r>
              <a:rPr lang="ru-RU" sz="2400" b="1" i="1" dirty="0" err="1">
                <a:solidFill>
                  <a:srgbClr val="6600FF"/>
                </a:solidFill>
                <a:latin typeface="Book Antiqua" pitchFamily="18" charset="0"/>
              </a:rPr>
              <a:t>кваліфікацію</a:t>
            </a:r>
            <a:r>
              <a:rPr lang="ru-RU" sz="2400" b="1" i="1" dirty="0">
                <a:solidFill>
                  <a:srgbClr val="6600FF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3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080120"/>
          </a:xfrm>
        </p:spPr>
        <p:txBody>
          <a:bodyPr>
            <a:normAutofit/>
          </a:bodyPr>
          <a:lstStyle/>
          <a:p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Постанова КМУ</a:t>
            </a:r>
            <a:b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21 серпня 2019 № 800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uk-UA" sz="3200" b="1" dirty="0" smtClean="0"/>
              <a:t>п.6. Форми</a:t>
            </a:r>
            <a:r>
              <a:rPr lang="uk-UA" sz="3200" dirty="0" smtClean="0"/>
              <a:t> підвищення кваліфікації:  очна, заочна, дистанційна, на робочому місці тощо.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uk-UA" sz="3200" dirty="0" smtClean="0"/>
              <a:t>Форми підвищення кваліфікації можуть поєднуватись.</a:t>
            </a:r>
            <a:endParaRPr lang="ru-RU" sz="3200" dirty="0" smtClean="0"/>
          </a:p>
          <a:p>
            <a:pPr marL="0" indent="0" algn="just">
              <a:lnSpc>
                <a:spcPct val="140000"/>
              </a:lnSpc>
              <a:spcBef>
                <a:spcPts val="1800"/>
              </a:spcBef>
              <a:buNone/>
            </a:pPr>
            <a:r>
              <a:rPr lang="uk-UA" sz="3200" dirty="0"/>
              <a:t>Основними </a:t>
            </a:r>
            <a:r>
              <a:rPr lang="uk-UA" sz="3200" b="1" dirty="0"/>
              <a:t>видами</a:t>
            </a:r>
            <a:r>
              <a:rPr lang="uk-UA" sz="3200" dirty="0"/>
              <a:t> підвищення кваліфікації є</a:t>
            </a:r>
            <a:r>
              <a:rPr lang="uk-UA" sz="3200" dirty="0" smtClean="0"/>
              <a:t>: навчання </a:t>
            </a:r>
            <a:r>
              <a:rPr lang="ru-RU" sz="3200" dirty="0" smtClean="0"/>
              <a:t>за </a:t>
            </a:r>
            <a:r>
              <a:rPr lang="ru-RU" sz="3200" dirty="0" err="1" smtClean="0"/>
              <a:t>програмою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підвищення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кваліфікації</a:t>
            </a:r>
            <a:r>
              <a:rPr lang="ru-RU" sz="3200" dirty="0" smtClean="0"/>
              <a:t>,          у тому </a:t>
            </a:r>
            <a:r>
              <a:rPr lang="ru-RU" sz="3200" dirty="0" err="1" smtClean="0"/>
              <a:t>числі</a:t>
            </a:r>
            <a:r>
              <a:rPr lang="ru-RU" sz="3200" dirty="0" smtClean="0"/>
              <a:t> участь у </a:t>
            </a:r>
            <a:r>
              <a:rPr lang="ru-RU" sz="3200" dirty="0" err="1" smtClean="0"/>
              <a:t>семінарах</a:t>
            </a:r>
            <a:r>
              <a:rPr lang="ru-RU" sz="3200" dirty="0" smtClean="0"/>
              <a:t>, практикумах, </a:t>
            </a:r>
            <a:r>
              <a:rPr lang="ru-RU" sz="3200" dirty="0" err="1" smtClean="0"/>
              <a:t>тренінгах</a:t>
            </a:r>
            <a:r>
              <a:rPr lang="ru-RU" sz="3200" dirty="0" smtClean="0"/>
              <a:t>, </a:t>
            </a:r>
            <a:r>
              <a:rPr lang="ru-RU" sz="3200" dirty="0" err="1" smtClean="0"/>
              <a:t>вебінарах</a:t>
            </a:r>
            <a:r>
              <a:rPr lang="ru-RU" sz="3200" dirty="0" smtClean="0"/>
              <a:t>, </a:t>
            </a:r>
            <a:r>
              <a:rPr lang="ru-RU" sz="3200" dirty="0" err="1" smtClean="0"/>
              <a:t>майстер-класах</a:t>
            </a:r>
            <a:r>
              <a:rPr lang="ru-RU" sz="3200" dirty="0" smtClean="0"/>
              <a:t> </a:t>
            </a:r>
            <a:r>
              <a:rPr lang="ru-RU" sz="3200" dirty="0" err="1" smtClean="0"/>
              <a:t>тощо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21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080120"/>
          </a:xfrm>
        </p:spPr>
        <p:txBody>
          <a:bodyPr>
            <a:normAutofit/>
          </a:bodyPr>
          <a:lstStyle/>
          <a:p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Постанова КМУ</a:t>
            </a:r>
            <a:b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21 серпня 2019 № 800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92500" lnSpcReduction="10000"/>
          </a:bodyPr>
          <a:lstStyle/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п.9.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Педагогічні працівники можуть підвищувати кваліфікацію у різних суб'єктів підвищення кваліфікації.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Суб’єктом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заклад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особа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підприємець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провадить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освітню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>
            <a:normAutofit fontScale="90000"/>
          </a:bodyPr>
          <a:lstStyle/>
          <a:p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Лист МОНУ </a:t>
            </a:r>
            <a:b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04.03.2020  № 1/9 - 141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85000" lnSpcReduction="20000"/>
          </a:bodyPr>
          <a:lstStyle/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суб’єкт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видати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педагогічному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працівникові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документ про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досягнутих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74738" indent="-446088" algn="just"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П.І.Б. особи</a:t>
            </a:r>
          </a:p>
          <a:p>
            <a:pPr marL="1074738" indent="-446088" algn="just"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форму, вид, тему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в годинах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кредитах ЄКТС;</a:t>
            </a:r>
          </a:p>
          <a:p>
            <a:pPr marL="1074738" indent="-446088" algn="just"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дату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обліковий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документа.</a:t>
            </a:r>
          </a:p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1080120"/>
          </a:xfrm>
        </p:spPr>
        <p:txBody>
          <a:bodyPr>
            <a:normAutofit/>
          </a:bodyPr>
          <a:lstStyle/>
          <a:p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Постанова КМУ</a:t>
            </a:r>
            <a:b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21 серпня 2019 № 800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п.15.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міжатестаційний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3000">
              <a:schemeClr val="accent2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Постанова КМУ</a:t>
            </a:r>
            <a:b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alt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від 21 серпня 2019 № 800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(зі змінами)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marL="263525" indent="-263525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414" y="119675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п.17.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Перспективне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поточному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календарний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педагогічною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радою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1737" r="5077" b="2794"/>
          <a:stretch/>
        </p:blipFill>
        <p:spPr bwMode="auto">
          <a:xfrm rot="16200000">
            <a:off x="2456310" y="180601"/>
            <a:ext cx="423137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1156</TotalTime>
  <Words>651</Words>
  <Application>Microsoft Office PowerPoint</Application>
  <PresentationFormat>Экран (4:3)</PresentationFormat>
  <Paragraphs>127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Закон України «Про освіту» (витяг) </vt:lpstr>
      <vt:lpstr>Закони України «Про освіту» (зі змінами), «Про загальну середню освіту» (зі змінами), Постанова КМУ від 21.08.2019 № 800 (зі змінами)</vt:lpstr>
      <vt:lpstr>Закон України «Про освіту» (зі змінами) Постанова КМУ від 21.08.2019 № 800 (зі змінами)</vt:lpstr>
      <vt:lpstr>Постанова КМУ від 21 серпня 2019 № 800 (зі змінами)</vt:lpstr>
      <vt:lpstr>Постанова КМУ від 21 серпня 2019 № 800 (зі змінами)</vt:lpstr>
      <vt:lpstr>Лист МОНУ  від 04.03.2020  № 1/9 - 141</vt:lpstr>
      <vt:lpstr>Постанова КМУ від 21 серпня 2019 № 800 (зі змінами)</vt:lpstr>
      <vt:lpstr>Постанова КМУ від 21 серпня 2019 № 800 (зі змінами)</vt:lpstr>
      <vt:lpstr>Комплексна програма  КВНЗ «Харківська академія  неперервної освіти»</vt:lpstr>
      <vt:lpstr>Комплексна програма  дає можливості</vt:lpstr>
      <vt:lpstr>             У 2021 році пропонуємо фахові спецкурси з предметів:</vt:lpstr>
      <vt:lpstr>             У 2021 році пропонуємо фахові спецкурси з предметів:</vt:lpstr>
      <vt:lpstr>                Тематичні спецкурси                         (15 годин)</vt:lpstr>
      <vt:lpstr>Презентация PowerPoint</vt:lpstr>
      <vt:lpstr>Презентация PowerPoint</vt:lpstr>
      <vt:lpstr>ЗМІНИ  у порядку зарахування  на навчання  з підвищення кваліфікації у 2021 році  </vt:lpstr>
      <vt:lpstr>Презентация PowerPoint</vt:lpstr>
      <vt:lpstr>Презентация PowerPoint</vt:lpstr>
      <vt:lpstr>Презентация PowerPoint</vt:lpstr>
      <vt:lpstr>ЗМІНИ   </vt:lpstr>
      <vt:lpstr>  </vt:lpstr>
      <vt:lpstr>  </vt:lpstr>
      <vt:lpstr>  </vt:lpstr>
      <vt:lpstr>Презентация PowerPoint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UserUL</cp:lastModifiedBy>
  <cp:revision>67</cp:revision>
  <cp:lastPrinted>2021-01-10T18:54:41Z</cp:lastPrinted>
  <dcterms:created xsi:type="dcterms:W3CDTF">2021-01-09T23:39:57Z</dcterms:created>
  <dcterms:modified xsi:type="dcterms:W3CDTF">2021-01-12T09:04:29Z</dcterms:modified>
</cp:coreProperties>
</file>